
<file path=[Content_Types].xml><?xml version="1.0" encoding="utf-8"?>
<Types xmlns="http://schemas.openxmlformats.org/package/2006/content-types">
  <Default Extension="xml" ContentType="application/xml"/>
  <Default Extension="jpeg" ContentType="image/jpeg"/>
  <Default Extension="jpg" ContentType="image/jpeg"/>
  <Default Extension="tiff" ContentType="image/tiff"/>
  <Default Extension="emf" ContentType="image/x-emf"/>
  <Default Extension="rels" ContentType="application/vnd.openxmlformats-package.relationships+xml"/>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9" r:id="rId1"/>
  </p:sldMasterIdLst>
  <p:notesMasterIdLst>
    <p:notesMasterId r:id="rId28"/>
  </p:notesMasterIdLst>
  <p:sldIdLst>
    <p:sldId id="499" r:id="rId2"/>
    <p:sldId id="477" r:id="rId3"/>
    <p:sldId id="478" r:id="rId4"/>
    <p:sldId id="501" r:id="rId5"/>
    <p:sldId id="498" r:id="rId6"/>
    <p:sldId id="509" r:id="rId7"/>
    <p:sldId id="502" r:id="rId8"/>
    <p:sldId id="508" r:id="rId9"/>
    <p:sldId id="503" r:id="rId10"/>
    <p:sldId id="504" r:id="rId11"/>
    <p:sldId id="505" r:id="rId12"/>
    <p:sldId id="506" r:id="rId13"/>
    <p:sldId id="507" r:id="rId14"/>
    <p:sldId id="480" r:id="rId15"/>
    <p:sldId id="481" r:id="rId16"/>
    <p:sldId id="482" r:id="rId17"/>
    <p:sldId id="483" r:id="rId18"/>
    <p:sldId id="484" r:id="rId19"/>
    <p:sldId id="485" r:id="rId20"/>
    <p:sldId id="486" r:id="rId21"/>
    <p:sldId id="487" r:id="rId22"/>
    <p:sldId id="488" r:id="rId23"/>
    <p:sldId id="490" r:id="rId24"/>
    <p:sldId id="492" r:id="rId25"/>
    <p:sldId id="500" r:id="rId26"/>
    <p:sldId id="497" r:id="rId27"/>
  </p:sldIdLst>
  <p:sldSz cx="9144000" cy="5143500" type="screen16x9"/>
  <p:notesSz cx="6858000" cy="9144000"/>
  <p:defaultTex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defaultTextStyle>
  <p:extLst>
    <p:ext uri="{521415D9-36F7-43E2-AB2F-B90AF26B5E84}">
      <p14:sectionLst xmlns:p14="http://schemas.microsoft.com/office/powerpoint/2010/main">
        <p14:section name="Architecture and Containers" id="{034C3DF1-856F-4249-ADCC-42CE91373AA9}">
          <p14:sldIdLst>
            <p14:sldId id="499"/>
            <p14:sldId id="477"/>
            <p14:sldId id="478"/>
            <p14:sldId id="501"/>
            <p14:sldId id="498"/>
            <p14:sldId id="509"/>
            <p14:sldId id="502"/>
            <p14:sldId id="508"/>
            <p14:sldId id="503"/>
            <p14:sldId id="504"/>
            <p14:sldId id="505"/>
            <p14:sldId id="506"/>
            <p14:sldId id="507"/>
            <p14:sldId id="480"/>
            <p14:sldId id="481"/>
            <p14:sldId id="482"/>
            <p14:sldId id="483"/>
            <p14:sldId id="484"/>
            <p14:sldId id="485"/>
            <p14:sldId id="486"/>
            <p14:sldId id="487"/>
            <p14:sldId id="488"/>
            <p14:sldId id="490"/>
            <p14:sldId id="492"/>
            <p14:sldId id="500"/>
            <p14:sldId id="497"/>
          </p14:sldIdLst>
        </p14:section>
      </p14:section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bby Anandan" initials="" lastIdx="1" clrIdx="0"/>
  <p:cmAuthor id="1" name="Marius Bogoevici" initials="" lastIdx="1"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ADC422"/>
    <a:srgbClr val="10675D"/>
    <a:srgbClr val="13988A"/>
    <a:srgbClr val="5BA829"/>
    <a:srgbClr val="3F741E"/>
    <a:srgbClr val="35611A"/>
    <a:srgbClr val="00B3AA"/>
    <a:srgbClr val="17232A"/>
    <a:srgbClr val="0C2624"/>
    <a:srgbClr val="28746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9730357E-93A8-4261-B1C9-CC12F3EA413F}">
  <a:tblStyle styleId="{9730357E-93A8-4261-B1C9-CC12F3EA413F}" styleName="Table_0">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6BD45589-F490-4F9B-8423-FB0429940A51}" styleName="Table_1">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CA1A9225-6EAF-4431-849E-CC4CF34863AB}" styleName="Table_2">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1C7EE857-DDB9-4534-9EAF-1C7BEA9C0FA0}" styleName="Table_3">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1B5092FE-5CEC-4CF4-BDA5-9081C11EFF3B}" styleName="Table_4">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64" autoAdjust="0"/>
    <p:restoredTop sz="63676" autoAdjust="0"/>
  </p:normalViewPr>
  <p:slideViewPr>
    <p:cSldViewPr snapToGrid="0" snapToObjects="1">
      <p:cViewPr varScale="1">
        <p:scale>
          <a:sx n="59" d="100"/>
          <a:sy n="59" d="100"/>
        </p:scale>
        <p:origin x="-2576" y="-112"/>
      </p:cViewPr>
      <p:guideLst>
        <p:guide orient="horz" pos="1620"/>
        <p:guide pos="2880"/>
      </p:guideLst>
    </p:cSldViewPr>
  </p:slideViewPr>
  <p:notesTextViewPr>
    <p:cViewPr>
      <p:scale>
        <a:sx n="100" d="100"/>
        <a:sy n="100" d="100"/>
      </p:scale>
      <p:origin x="0" y="0"/>
    </p:cViewPr>
  </p:notesTextViewPr>
  <p:sorterViewPr>
    <p:cViewPr>
      <p:scale>
        <a:sx n="85" d="100"/>
        <a:sy n="85" d="100"/>
      </p:scale>
      <p:origin x="0" y="0"/>
    </p:cViewPr>
  </p:sorter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notesMaster" Target="notesMasters/notesMaster1.xml"/><Relationship Id="rId29" Type="http://schemas.openxmlformats.org/officeDocument/2006/relationships/printerSettings" Target="printerSettings/printerSettings1.bin"/><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commentAuthors" Target="commentAuthors.xml"/><Relationship Id="rId31" Type="http://schemas.openxmlformats.org/officeDocument/2006/relationships/presProps" Target="presProps.xml"/><Relationship Id="rId32" Type="http://schemas.openxmlformats.org/officeDocument/2006/relationships/viewProps" Target="viewProps.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theme" Target="theme/theme1.xml"/><Relationship Id="rId34"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1"/>
        <p:cNvGrpSpPr/>
        <p:nvPr/>
      </p:nvGrpSpPr>
      <p:grpSpPr>
        <a:xfrm>
          <a:off x="0" y="0"/>
          <a:ext cx="0" cy="0"/>
          <a:chOff x="0" y="0"/>
          <a:chExt cx="0" cy="0"/>
        </a:xfrm>
      </p:grpSpPr>
      <p:sp>
        <p:nvSpPr>
          <p:cNvPr id="2" name="Shape 2"/>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3" name="Shape 3"/>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a:spcBef>
                <a:spcPts val="0"/>
              </a:spcBef>
              <a:defRPr sz="1100"/>
            </a:lvl1pPr>
            <a:lvl2pPr>
              <a:spcBef>
                <a:spcPts val="0"/>
              </a:spcBef>
              <a:defRPr sz="1100"/>
            </a:lvl2pPr>
            <a:lvl3pPr>
              <a:spcBef>
                <a:spcPts val="0"/>
              </a:spcBef>
              <a:defRPr sz="1100"/>
            </a:lvl3pPr>
            <a:lvl4pPr>
              <a:spcBef>
                <a:spcPts val="0"/>
              </a:spcBef>
              <a:defRPr sz="1100"/>
            </a:lvl4pPr>
            <a:lvl5pPr>
              <a:spcBef>
                <a:spcPts val="0"/>
              </a:spcBef>
              <a:defRPr sz="1100"/>
            </a:lvl5pPr>
            <a:lvl6pPr>
              <a:spcBef>
                <a:spcPts val="0"/>
              </a:spcBef>
              <a:defRPr sz="1100"/>
            </a:lvl6pPr>
            <a:lvl7pPr>
              <a:spcBef>
                <a:spcPts val="0"/>
              </a:spcBef>
              <a:defRPr sz="1100"/>
            </a:lvl7pPr>
            <a:lvl8pPr>
              <a:spcBef>
                <a:spcPts val="0"/>
              </a:spcBef>
              <a:defRPr sz="1100"/>
            </a:lvl8pPr>
            <a:lvl9pPr>
              <a:spcBef>
                <a:spcPts val="0"/>
              </a:spcBef>
              <a:defRPr sz="1100"/>
            </a:lvl9pPr>
          </a:lstStyle>
          <a:p>
            <a:endParaRPr/>
          </a:p>
        </p:txBody>
      </p:sp>
    </p:spTree>
    <p:extLst>
      <p:ext uri="{BB962C8B-B14F-4D97-AF65-F5344CB8AC3E}">
        <p14:creationId xmlns:p14="http://schemas.microsoft.com/office/powerpoint/2010/main" val="3993497274"/>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spcBef>
                <a:spcPts val="1199"/>
              </a:spcBef>
              <a:buClr>
                <a:schemeClr val="dk1"/>
              </a:buClr>
              <a:buSzPct val="25000"/>
            </a:pPr>
            <a:endParaRPr lang="en-US" sz="1200" dirty="0">
              <a:solidFill>
                <a:schemeClr val="dk1"/>
              </a:solidFill>
              <a:latin typeface="Verdana"/>
              <a:ea typeface="Verdana"/>
              <a:cs typeface="Verdana"/>
              <a:sym typeface="Verdana"/>
            </a:endParaRPr>
          </a:p>
        </p:txBody>
      </p:sp>
      <p:sp>
        <p:nvSpPr>
          <p:cNvPr id="4" name="Slide Number Placeholder 3"/>
          <p:cNvSpPr>
            <a:spLocks noGrp="1"/>
          </p:cNvSpPr>
          <p:nvPr>
            <p:ph type="sldNum" sz="quarter" idx="10"/>
          </p:nvPr>
        </p:nvSpPr>
        <p:spPr>
          <a:xfrm>
            <a:off x="3884613" y="8685213"/>
            <a:ext cx="2971800" cy="457200"/>
          </a:xfrm>
          <a:prstGeom prst="rect">
            <a:avLst/>
          </a:prstGeom>
        </p:spPr>
        <p:txBody>
          <a:bodyPr lIns="91432" tIns="45716" rIns="91432" bIns="45716"/>
          <a:lstStyle/>
          <a:p>
            <a:fld id="{9BEDBE90-FDBE-A44D-9062-5A5D1585D5B8}" type="slidenum">
              <a:rPr lang="en-US" smtClean="0">
                <a:solidFill>
                  <a:prstClr val="black"/>
                </a:solidFill>
                <a:latin typeface="Calibri"/>
              </a:rPr>
              <a:pPr/>
              <a:t>1</a:t>
            </a:fld>
            <a:endParaRPr lang="en-US">
              <a:solidFill>
                <a:prstClr val="black"/>
              </a:solidFill>
              <a:latin typeface="Calibri"/>
            </a:endParaRPr>
          </a:p>
        </p:txBody>
      </p:sp>
    </p:spTree>
    <p:extLst>
      <p:ext uri="{BB962C8B-B14F-4D97-AF65-F5344CB8AC3E}">
        <p14:creationId xmlns:p14="http://schemas.microsoft.com/office/powerpoint/2010/main" val="40231818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06550" y="685800"/>
            <a:ext cx="3702050" cy="2082800"/>
          </a:xfrm>
        </p:spPr>
      </p:sp>
      <p:sp>
        <p:nvSpPr>
          <p:cNvPr id="3" name="Notes Placeholder 2"/>
          <p:cNvSpPr>
            <a:spLocks noGrp="1"/>
          </p:cNvSpPr>
          <p:nvPr>
            <p:ph type="body" idx="1"/>
          </p:nvPr>
        </p:nvSpPr>
        <p:spPr/>
        <p:txBody>
          <a:bodyPr/>
          <a:lstStyle/>
          <a:p>
            <a:pPr marL="285725" lvl="1" indent="-285725" defTabSz="457158">
              <a:buFont typeface="Arial"/>
              <a:buChar char="•"/>
              <a:defRPr/>
            </a:pPr>
            <a:r>
              <a:rPr lang="en-US" dirty="0"/>
              <a:t>Deployed with a multi-node cluster; Balanced across Availability zones</a:t>
            </a:r>
            <a:endParaRPr lang="en-US" dirty="0">
              <a:solidFill>
                <a:srgbClr val="4D4D4D"/>
              </a:solidFill>
            </a:endParaRPr>
          </a:p>
          <a:p>
            <a:pPr marL="285725" indent="-285725">
              <a:buFont typeface="Arial"/>
              <a:buChar char="•"/>
            </a:pPr>
            <a:r>
              <a:rPr lang="en-US" dirty="0"/>
              <a:t>Highly Available</a:t>
            </a:r>
          </a:p>
          <a:p>
            <a:pPr marL="285725" indent="-285725">
              <a:buFont typeface="Arial"/>
              <a:buChar char="•"/>
            </a:pPr>
            <a:r>
              <a:rPr lang="en-US" dirty="0"/>
              <a:t>Data replication</a:t>
            </a:r>
          </a:p>
          <a:p>
            <a:pPr marL="285725" indent="-285725">
              <a:buFont typeface="Arial"/>
              <a:buChar char="•"/>
            </a:pPr>
            <a:r>
              <a:rPr lang="en-US" dirty="0"/>
              <a:t>Failover functionality</a:t>
            </a:r>
          </a:p>
          <a:p>
            <a:pPr marL="285725" indent="-285725">
              <a:buFont typeface="Arial"/>
              <a:buChar char="•"/>
            </a:pPr>
            <a:r>
              <a:rPr lang="en-US" dirty="0"/>
              <a:t>Customizable plans</a:t>
            </a:r>
          </a:p>
          <a:p>
            <a:pPr marL="285725" indent="-285725" defTabSz="457158">
              <a:buFont typeface="Arial"/>
              <a:buChar char="•"/>
              <a:defRPr/>
            </a:pPr>
            <a:r>
              <a:rPr lang="en-US" dirty="0" smtClean="0"/>
              <a:t>Secure - Different credentials to each application, operators</a:t>
            </a:r>
            <a:r>
              <a:rPr lang="en-US" baseline="0" dirty="0" smtClean="0"/>
              <a:t> </a:t>
            </a:r>
            <a:r>
              <a:rPr lang="en-US" dirty="0" smtClean="0"/>
              <a:t>can revoke access selectively!</a:t>
            </a:r>
          </a:p>
          <a:p>
            <a:pPr marL="285725" indent="-285725">
              <a:buFont typeface="Arial"/>
              <a:buChar char="•"/>
            </a:pPr>
            <a:endParaRPr lang="en-US" dirty="0"/>
          </a:p>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lIns="91432" tIns="45716" rIns="91432" bIns="45716"/>
          <a:lstStyle/>
          <a:p>
            <a:fld id="{9AF25A19-2501-5940-8DE6-BC6206CC8FA9}" type="slidenum">
              <a:rPr lang="en-US" smtClean="0"/>
              <a:t>19</a:t>
            </a:fld>
            <a:endParaRPr lang="en-US"/>
          </a:p>
        </p:txBody>
      </p:sp>
    </p:spTree>
    <p:extLst>
      <p:ext uri="{BB962C8B-B14F-4D97-AF65-F5344CB8AC3E}">
        <p14:creationId xmlns:p14="http://schemas.microsoft.com/office/powerpoint/2010/main" val="4572225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06550" y="685800"/>
            <a:ext cx="3702050" cy="2082800"/>
          </a:xfrm>
        </p:spPr>
      </p:sp>
      <p:sp>
        <p:nvSpPr>
          <p:cNvPr id="3" name="Notes Placeholder 2"/>
          <p:cNvSpPr>
            <a:spLocks noGrp="1"/>
          </p:cNvSpPr>
          <p:nvPr>
            <p:ph type="body" idx="1"/>
          </p:nvPr>
        </p:nvSpPr>
        <p:spPr/>
        <p:txBody>
          <a:bodyPr/>
          <a:lstStyle/>
          <a:p>
            <a:r>
              <a:rPr lang="en-US" sz="1400" dirty="0"/>
              <a:t>Developers can quickly develop features for their applications such as:</a:t>
            </a:r>
          </a:p>
          <a:p>
            <a:pPr lvl="1"/>
            <a:r>
              <a:rPr lang="en-US" sz="1000" dirty="0"/>
              <a:t>live, in-memory caching for very fast reads</a:t>
            </a:r>
          </a:p>
          <a:p>
            <a:pPr lvl="1"/>
            <a:r>
              <a:rPr lang="en-US" sz="1000" dirty="0"/>
              <a:t>real-time computation on data structures </a:t>
            </a:r>
          </a:p>
          <a:p>
            <a:pPr lvl="1"/>
            <a:r>
              <a:rPr lang="en-US" sz="1000" dirty="0"/>
              <a:t>ranked lists and leaderboards</a:t>
            </a:r>
          </a:p>
          <a:p>
            <a:pPr lvl="1"/>
            <a:r>
              <a:rPr lang="en-US" sz="1000" dirty="0"/>
              <a:t>publishing and subscribing</a:t>
            </a:r>
          </a:p>
          <a:p>
            <a:pPr lvl="1"/>
            <a:r>
              <a:rPr lang="en-US" sz="1000" dirty="0"/>
              <a:t>queuing </a:t>
            </a:r>
          </a:p>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lIns="91432" tIns="45716" rIns="91432" bIns="45716"/>
          <a:lstStyle/>
          <a:p>
            <a:fld id="{9AF25A19-2501-5940-8DE6-BC6206CC8FA9}" type="slidenum">
              <a:rPr lang="en-US" smtClean="0"/>
              <a:t>20</a:t>
            </a:fld>
            <a:endParaRPr lang="en-US"/>
          </a:p>
        </p:txBody>
      </p:sp>
    </p:spTree>
    <p:extLst>
      <p:ext uri="{BB962C8B-B14F-4D97-AF65-F5344CB8AC3E}">
        <p14:creationId xmlns:p14="http://schemas.microsoft.com/office/powerpoint/2010/main" val="4572225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06550" y="685800"/>
            <a:ext cx="3702050" cy="2082800"/>
          </a:xfrm>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a:xfrm>
            <a:off x="3884613" y="8685213"/>
            <a:ext cx="2971800" cy="457200"/>
          </a:xfrm>
          <a:prstGeom prst="rect">
            <a:avLst/>
          </a:prstGeom>
        </p:spPr>
        <p:txBody>
          <a:bodyPr lIns="91432" tIns="45716" rIns="91432" bIns="45716"/>
          <a:lstStyle/>
          <a:p>
            <a:fld id="{9AF25A19-2501-5940-8DE6-BC6206CC8FA9}" type="slidenum">
              <a:rPr lang="en-US" smtClean="0"/>
              <a:t>21</a:t>
            </a:fld>
            <a:endParaRPr lang="en-US"/>
          </a:p>
        </p:txBody>
      </p:sp>
    </p:spTree>
    <p:extLst>
      <p:ext uri="{BB962C8B-B14F-4D97-AF65-F5344CB8AC3E}">
        <p14:creationId xmlns:p14="http://schemas.microsoft.com/office/powerpoint/2010/main" val="4572225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Shape 214"/>
          <p:cNvSpPr txBox="1">
            <a:spLocks noGrp="1"/>
          </p:cNvSpPr>
          <p:nvPr>
            <p:ph type="body" idx="1"/>
          </p:nvPr>
        </p:nvSpPr>
        <p:spPr>
          <a:xfrm>
            <a:off x="295170" y="2972429"/>
            <a:ext cx="6267600" cy="5793600"/>
          </a:xfrm>
          <a:prstGeom prst="rect">
            <a:avLst/>
          </a:prstGeom>
        </p:spPr>
        <p:txBody>
          <a:bodyPr lIns="90492" tIns="90492" rIns="90492" bIns="90492" anchor="ctr" anchorCtr="0">
            <a:noAutofit/>
          </a:bodyPr>
          <a:lstStyle/>
          <a:p>
            <a:endParaRPr/>
          </a:p>
        </p:txBody>
      </p:sp>
      <p:sp>
        <p:nvSpPr>
          <p:cNvPr id="215" name="Shape 215"/>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7223305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 name="Shape 160"/>
          <p:cNvSpPr>
            <a:spLocks noGrp="1" noRot="1" noChangeAspect="1"/>
          </p:cNvSpPr>
          <p:nvPr>
            <p:ph type="sldImg"/>
          </p:nvPr>
        </p:nvSpPr>
        <p:spPr>
          <a:xfrm>
            <a:off x="381000" y="685800"/>
            <a:ext cx="6096000" cy="3429000"/>
          </a:xfrm>
          <a:prstGeom prst="rect">
            <a:avLst/>
          </a:prstGeom>
        </p:spPr>
        <p:txBody>
          <a:bodyPr lIns="90571" tIns="45286" rIns="90571" bIns="45286"/>
          <a:lstStyle/>
          <a:p>
            <a:pPr lvl="0"/>
            <a:endParaRPr/>
          </a:p>
        </p:txBody>
      </p:sp>
      <p:sp>
        <p:nvSpPr>
          <p:cNvPr id="161" name="Shape 161"/>
          <p:cNvSpPr>
            <a:spLocks noGrp="1"/>
          </p:cNvSpPr>
          <p:nvPr>
            <p:ph type="body" sz="quarter" idx="1"/>
          </p:nvPr>
        </p:nvSpPr>
        <p:spPr>
          <a:prstGeom prst="rect">
            <a:avLst/>
          </a:prstGeom>
        </p:spPr>
        <p:txBody>
          <a:bodyPr/>
          <a:lstStyle/>
          <a:p>
            <a:pPr lvl="0">
              <a:defRPr sz="1800"/>
            </a:pPr>
            <a:r>
              <a:rPr sz="2200"/>
              <a:t>When we established the predominant enterprise architecture paradigms, the vast majority of our clients were usually tethered to a desk with a workstation. Now that has flipped…</a:t>
            </a:r>
          </a:p>
        </p:txBody>
      </p:sp>
    </p:spTree>
    <p:extLst>
      <p:ext uri="{BB962C8B-B14F-4D97-AF65-F5344CB8AC3E}">
        <p14:creationId xmlns:p14="http://schemas.microsoft.com/office/powerpoint/2010/main" val="28467916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3964808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0412106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Shape 288"/>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89" name="Shape 28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06550" y="685800"/>
            <a:ext cx="3702050" cy="2082800"/>
          </a:xfrm>
        </p:spPr>
      </p:sp>
      <p:sp>
        <p:nvSpPr>
          <p:cNvPr id="3" name="Notes Placeholder 2"/>
          <p:cNvSpPr>
            <a:spLocks noGrp="1"/>
          </p:cNvSpPr>
          <p:nvPr>
            <p:ph type="body" idx="1"/>
          </p:nvPr>
        </p:nvSpPr>
        <p:spPr/>
        <p:txBody>
          <a:bodyPr/>
          <a:lstStyle/>
          <a:p>
            <a:pPr fontAlgn="base"/>
            <a:r>
              <a:rPr lang="en-US" sz="1800" dirty="0"/>
              <a:t>After years of collaboration w/ MSFT and CF community </a:t>
            </a:r>
          </a:p>
          <a:p>
            <a:pPr lvl="1" fontAlgn="base">
              <a:spcBef>
                <a:spcPts val="1189"/>
              </a:spcBef>
            </a:pPr>
            <a:r>
              <a:rPr lang="en-US" sz="1600" dirty="0"/>
              <a:t>.NET apps are going to be first class citizens in Cloud Foundry</a:t>
            </a:r>
          </a:p>
          <a:p>
            <a:pPr lvl="1" fontAlgn="base">
              <a:spcBef>
                <a:spcPts val="1189"/>
              </a:spcBef>
            </a:pPr>
            <a:r>
              <a:rPr lang="en-US" sz="1600" dirty="0"/>
              <a:t>Same “</a:t>
            </a:r>
            <a:r>
              <a:rPr lang="en-US" sz="1600" dirty="0" err="1"/>
              <a:t>cf</a:t>
            </a:r>
            <a:r>
              <a:rPr lang="en-US" sz="1600" dirty="0"/>
              <a:t> push” experience with support for “day 2“ Operations – log aggregation, HA, scaling </a:t>
            </a:r>
            <a:r>
              <a:rPr lang="en-US" sz="1600" dirty="0" err="1"/>
              <a:t>etc</a:t>
            </a:r>
            <a:r>
              <a:rPr lang="en-US" sz="1600" dirty="0"/>
              <a:t> </a:t>
            </a:r>
          </a:p>
          <a:p>
            <a:pPr lvl="1" fontAlgn="base">
              <a:spcBef>
                <a:spcPts val="1189"/>
              </a:spcBef>
            </a:pPr>
            <a:r>
              <a:rPr lang="en-US" sz="1600" dirty="0"/>
              <a:t>Almost any .NET application will run as long as architectural principles of 12 factors/cloud native architecture are followed  </a:t>
            </a:r>
          </a:p>
          <a:p>
            <a:pPr lvl="1" fontAlgn="base">
              <a:spcBef>
                <a:spcPts val="1189"/>
              </a:spcBef>
            </a:pPr>
            <a:r>
              <a:rPr lang="en-US" sz="1600" dirty="0"/>
              <a:t>Provides Windows containers with fast startup &amp; high app density per host</a:t>
            </a:r>
          </a:p>
          <a:p>
            <a:pPr>
              <a:lnSpc>
                <a:spcPct val="120000"/>
              </a:lnSpc>
              <a:spcBef>
                <a:spcPts val="1189"/>
              </a:spcBef>
            </a:pPr>
            <a:r>
              <a:rPr lang="en-US" dirty="0" smtClean="0"/>
              <a:t>Also</a:t>
            </a:r>
            <a:r>
              <a:rPr lang="en-US" baseline="0" dirty="0" smtClean="0"/>
              <a:t> </a:t>
            </a:r>
            <a:r>
              <a:rPr lang="en-US" baseline="0" dirty="0" err="1" smtClean="0"/>
              <a:t>Docker</a:t>
            </a:r>
            <a:r>
              <a:rPr lang="en-US" baseline="0" dirty="0" smtClean="0"/>
              <a:t> support is now beta with 1.6 (graduated from “experimental”)</a:t>
            </a:r>
            <a:endParaRPr lang="en-US" dirty="0" smtClean="0"/>
          </a:p>
          <a:p>
            <a:pPr>
              <a:lnSpc>
                <a:spcPct val="120000"/>
              </a:lnSpc>
              <a:spcBef>
                <a:spcPts val="1189"/>
              </a:spcBef>
            </a:pPr>
            <a:r>
              <a:rPr lang="en-US" dirty="0" smtClean="0"/>
              <a:t>	</a:t>
            </a:r>
            <a:r>
              <a:rPr lang="en-US" sz="1200" kern="1200" dirty="0" smtClean="0">
                <a:solidFill>
                  <a:schemeClr val="tx1"/>
                </a:solidFill>
                <a:latin typeface="+mn-lt"/>
                <a:ea typeface="+mn-ea"/>
                <a:cs typeface="+mn-cs"/>
              </a:rPr>
              <a:t>Diego only supports secure registries bearing certificates signed by a common CA.  Support for self-signed certs or custom-</a:t>
            </a:r>
            <a:r>
              <a:rPr lang="en-US" sz="1200" kern="1200" dirty="0" err="1" smtClean="0">
                <a:solidFill>
                  <a:schemeClr val="tx1"/>
                </a:solidFill>
                <a:latin typeface="+mn-lt"/>
                <a:ea typeface="+mn-ea"/>
                <a:cs typeface="+mn-cs"/>
              </a:rPr>
              <a:t>ca</a:t>
            </a:r>
            <a:r>
              <a:rPr lang="en-US" sz="1200" kern="1200" dirty="0" smtClean="0">
                <a:solidFill>
                  <a:schemeClr val="tx1"/>
                </a:solidFill>
                <a:latin typeface="+mn-lt"/>
                <a:ea typeface="+mn-ea"/>
                <a:cs typeface="+mn-cs"/>
              </a:rPr>
              <a:t> certs will be introduced in a subsequent release.</a:t>
            </a:r>
          </a:p>
          <a:p>
            <a:pPr>
              <a:lnSpc>
                <a:spcPct val="120000"/>
              </a:lnSpc>
              <a:spcBef>
                <a:spcPts val="1189"/>
              </a:spcBef>
            </a:pPr>
            <a:endParaRPr lang="en-US" dirty="0" smtClean="0"/>
          </a:p>
          <a:p>
            <a:pPr>
              <a:lnSpc>
                <a:spcPct val="120000"/>
              </a:lnSpc>
              <a:spcBef>
                <a:spcPts val="1189"/>
              </a:spcBef>
            </a:pPr>
            <a:r>
              <a:rPr lang="en-US" dirty="0" smtClean="0"/>
              <a:t>Day 2 Ops better</a:t>
            </a:r>
            <a:r>
              <a:rPr lang="en-US" baseline="0" dirty="0" smtClean="0"/>
              <a:t> w/ Enhanced Runtime – faster scaling,  faster self healing, run highly elastic workloads at scale. </a:t>
            </a:r>
            <a:endParaRPr lang="en-US" dirty="0" smtClean="0"/>
          </a:p>
          <a:p>
            <a:pPr>
              <a:lnSpc>
                <a:spcPct val="120000"/>
              </a:lnSpc>
              <a:spcBef>
                <a:spcPts val="1189"/>
              </a:spcBef>
            </a:pPr>
            <a:endParaRPr lang="en-US" dirty="0" smtClean="0"/>
          </a:p>
          <a:p>
            <a:pPr>
              <a:lnSpc>
                <a:spcPct val="120000"/>
              </a:lnSpc>
              <a:spcBef>
                <a:spcPts val="1189"/>
              </a:spcBef>
            </a:pPr>
            <a:r>
              <a:rPr lang="en-US" dirty="0" smtClean="0"/>
              <a:t>Security</a:t>
            </a:r>
            <a:r>
              <a:rPr lang="en-US" baseline="0" dirty="0" smtClean="0"/>
              <a:t> features</a:t>
            </a:r>
            <a:endParaRPr lang="en-US" dirty="0" smtClean="0"/>
          </a:p>
          <a:p>
            <a:pPr marL="283035" indent="-283035">
              <a:lnSpc>
                <a:spcPct val="120000"/>
              </a:lnSpc>
              <a:spcBef>
                <a:spcPts val="1189"/>
              </a:spcBef>
              <a:buFont typeface="Arial"/>
              <a:buChar char="•"/>
            </a:pPr>
            <a:r>
              <a:rPr lang="en-US" dirty="0" smtClean="0"/>
              <a:t>Operators can enforce secure traffic to the network edge of the platform in order to reduce the vulnerability of each application’s data in flight.</a:t>
            </a:r>
          </a:p>
          <a:p>
            <a:pPr marL="283035" indent="-283035">
              <a:lnSpc>
                <a:spcPct val="120000"/>
              </a:lnSpc>
              <a:spcBef>
                <a:spcPts val="1189"/>
              </a:spcBef>
              <a:buFont typeface="Arial"/>
              <a:buChar char="•"/>
            </a:pPr>
            <a:r>
              <a:rPr lang="en-US" sz="1100" dirty="0">
                <a:solidFill>
                  <a:schemeClr val="dk1"/>
                </a:solidFill>
                <a:latin typeface="Verdana"/>
                <a:ea typeface="Verdana"/>
                <a:cs typeface="Verdana"/>
                <a:sym typeface="Verdana"/>
              </a:rPr>
              <a:t>PCF Operators can enforce secure connections from their load balancers to the VMs on which the CF routers run, whereas before that termination happened at the load balancer.  This improves the security of the traffic between applications and clients. </a:t>
            </a:r>
          </a:p>
          <a:p>
            <a:pPr marL="283035" indent="-283035" defTabSz="452857">
              <a:lnSpc>
                <a:spcPct val="120000"/>
              </a:lnSpc>
              <a:spcBef>
                <a:spcPts val="1189"/>
              </a:spcBef>
              <a:buClr>
                <a:schemeClr val="dk1"/>
              </a:buClr>
              <a:buFont typeface="Arial"/>
              <a:buChar char="•"/>
              <a:defRPr/>
            </a:pPr>
            <a:r>
              <a:rPr lang="en-US" sz="1100" dirty="0">
                <a:solidFill>
                  <a:schemeClr val="dk1"/>
                </a:solidFill>
                <a:latin typeface="Verdana"/>
                <a:ea typeface="Verdana"/>
                <a:cs typeface="Verdana"/>
                <a:sym typeface="Verdana"/>
              </a:rPr>
              <a:t>Ensures that a default CF installation doesn’t contain insecure or unsupported versions of application runtimes</a:t>
            </a:r>
          </a:p>
          <a:p>
            <a:pPr>
              <a:lnSpc>
                <a:spcPct val="120000"/>
              </a:lnSpc>
              <a:spcBef>
                <a:spcPts val="1189"/>
              </a:spcBef>
            </a:pPr>
            <a:endParaRPr lang="en-US" sz="1100" dirty="0">
              <a:solidFill>
                <a:schemeClr val="dk1"/>
              </a:solidFill>
              <a:latin typeface="Verdana"/>
              <a:ea typeface="Verdana"/>
              <a:cs typeface="Verdana"/>
              <a:sym typeface="Verdana"/>
            </a:endParaRPr>
          </a:p>
        </p:txBody>
      </p:sp>
    </p:spTree>
    <p:extLst>
      <p:ext uri="{BB962C8B-B14F-4D97-AF65-F5344CB8AC3E}">
        <p14:creationId xmlns:p14="http://schemas.microsoft.com/office/powerpoint/2010/main" val="31013396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lstStyle/>
          <a:p>
            <a:endParaRPr lang="en-US" dirty="0"/>
          </a:p>
        </p:txBody>
      </p:sp>
    </p:spTree>
    <p:extLst>
      <p:ext uri="{BB962C8B-B14F-4D97-AF65-F5344CB8AC3E}">
        <p14:creationId xmlns:p14="http://schemas.microsoft.com/office/powerpoint/2010/main" val="15184999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normAutofit/>
          </a:bodyPr>
          <a:lstStyle/>
          <a:p>
            <a:r>
              <a:rPr lang="en-US" sz="1400" dirty="0" smtClean="0"/>
              <a:t>Marketplace</a:t>
            </a:r>
            <a:r>
              <a:rPr lang="en-US" sz="1400" baseline="0" dirty="0" smtClean="0"/>
              <a:t> Walkthrough (if not done yet)</a:t>
            </a:r>
          </a:p>
          <a:p>
            <a:endParaRPr lang="en-US" sz="1400" baseline="0" dirty="0" smtClean="0"/>
          </a:p>
          <a:p>
            <a:r>
              <a:rPr lang="en-US" sz="1400" baseline="0" dirty="0" err="1" smtClean="0"/>
              <a:t>Network.pivotal.io</a:t>
            </a:r>
            <a:r>
              <a:rPr lang="en-US" sz="1400" baseline="0" dirty="0" smtClean="0"/>
              <a:t> walkthrough to show the services and how to download tiles </a:t>
            </a:r>
            <a:r>
              <a:rPr lang="en-US" sz="1400" baseline="0" smtClean="0"/>
              <a:t>as Operator</a:t>
            </a:r>
            <a:endParaRPr lang="en-US" sz="1400" baseline="0" dirty="0" smtClean="0"/>
          </a:p>
          <a:p>
            <a:endParaRPr lang="en-US" dirty="0" smtClean="0"/>
          </a:p>
          <a:p>
            <a:endParaRPr lang="en-US" dirty="0"/>
          </a:p>
        </p:txBody>
      </p:sp>
    </p:spTree>
    <p:extLst>
      <p:ext uri="{BB962C8B-B14F-4D97-AF65-F5344CB8AC3E}">
        <p14:creationId xmlns:p14="http://schemas.microsoft.com/office/powerpoint/2010/main" val="23180693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normAutofit/>
          </a:bodyPr>
          <a:lstStyle/>
          <a:p>
            <a:endParaRPr lang="en-US" sz="1400" dirty="0"/>
          </a:p>
          <a:p>
            <a:endParaRPr lang="en-US" dirty="0" smtClean="0"/>
          </a:p>
          <a:p>
            <a:endParaRPr lang="en-US" dirty="0"/>
          </a:p>
        </p:txBody>
      </p:sp>
    </p:spTree>
    <p:extLst>
      <p:ext uri="{BB962C8B-B14F-4D97-AF65-F5344CB8AC3E}">
        <p14:creationId xmlns:p14="http://schemas.microsoft.com/office/powerpoint/2010/main" val="23180693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06550" y="685800"/>
            <a:ext cx="3702050" cy="2082800"/>
          </a:xfrm>
        </p:spPr>
      </p:sp>
      <p:sp>
        <p:nvSpPr>
          <p:cNvPr id="3" name="Notes Placeholder 2"/>
          <p:cNvSpPr>
            <a:spLocks noGrp="1"/>
          </p:cNvSpPr>
          <p:nvPr>
            <p:ph type="body" idx="1"/>
          </p:nvPr>
        </p:nvSpPr>
        <p:spPr/>
        <p:txBody>
          <a:bodyPr/>
          <a:lstStyle/>
          <a:p>
            <a:r>
              <a:rPr lang="en-US" dirty="0"/>
              <a:t>An application runs in a </a:t>
            </a:r>
            <a:r>
              <a:rPr lang="en-US" b="1" dirty="0" smtClean="0"/>
              <a:t>CELL, </a:t>
            </a:r>
            <a:r>
              <a:rPr lang="en-US" dirty="0"/>
              <a:t>which is a droplet execution agent</a:t>
            </a:r>
            <a:r>
              <a:rPr lang="en-US" b="1" dirty="0"/>
              <a:t>. </a:t>
            </a:r>
            <a:r>
              <a:rPr lang="en-US" dirty="0"/>
              <a:t>The</a:t>
            </a:r>
            <a:r>
              <a:rPr lang="en-US" b="1" dirty="0"/>
              <a:t> Cloud Controller </a:t>
            </a:r>
            <a:r>
              <a:rPr lang="en-US" dirty="0"/>
              <a:t>orchestrates the routing and lifecycle of all DEAs in the pool. </a:t>
            </a:r>
            <a:r>
              <a:rPr lang="en-US" b="1" dirty="0"/>
              <a:t>Routers</a:t>
            </a:r>
            <a:r>
              <a:rPr lang="en-US" dirty="0"/>
              <a:t> manage application traffic. </a:t>
            </a:r>
            <a:r>
              <a:rPr lang="en-US" b="1" dirty="0"/>
              <a:t>Health Manager </a:t>
            </a:r>
            <a:r>
              <a:rPr lang="en-US" dirty="0"/>
              <a:t>reports mismatched application states to the CC. A </a:t>
            </a:r>
            <a:r>
              <a:rPr lang="en-US" b="1" dirty="0"/>
              <a:t>service</a:t>
            </a:r>
            <a:r>
              <a:rPr lang="en-US" dirty="0"/>
              <a:t> </a:t>
            </a:r>
            <a:r>
              <a:rPr lang="en-US" b="1" dirty="0"/>
              <a:t>gateway</a:t>
            </a:r>
            <a:r>
              <a:rPr lang="en-US" dirty="0"/>
              <a:t> provides an interface for services (native or external). A </a:t>
            </a:r>
            <a:r>
              <a:rPr lang="en-US" b="1" dirty="0"/>
              <a:t>messaging</a:t>
            </a:r>
            <a:r>
              <a:rPr lang="en-US" dirty="0"/>
              <a:t> bus manages all system communication. Apps are accessed directly through the router while web and CLI clients (e.g., </a:t>
            </a:r>
            <a:r>
              <a:rPr lang="en-US" dirty="0" err="1"/>
              <a:t>vmc</a:t>
            </a:r>
            <a:r>
              <a:rPr lang="en-US" dirty="0"/>
              <a:t>, STS) access Cloud Controller via </a:t>
            </a:r>
            <a:r>
              <a:rPr lang="en-US" dirty="0" err="1"/>
              <a:t>RESTful</a:t>
            </a:r>
            <a:r>
              <a:rPr lang="en-US" dirty="0"/>
              <a:t> services.</a:t>
            </a:r>
          </a:p>
          <a:p>
            <a:endParaRPr lang="en-US" dirty="0"/>
          </a:p>
        </p:txBody>
      </p:sp>
    </p:spTree>
    <p:extLst>
      <p:ext uri="{BB962C8B-B14F-4D97-AF65-F5344CB8AC3E}">
        <p14:creationId xmlns:p14="http://schemas.microsoft.com/office/powerpoint/2010/main" val="1646329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06550" y="685800"/>
            <a:ext cx="3702050" cy="2082800"/>
          </a:xfrm>
        </p:spPr>
      </p:sp>
      <p:sp>
        <p:nvSpPr>
          <p:cNvPr id="3" name="Notes Placeholder 2"/>
          <p:cNvSpPr>
            <a:spLocks noGrp="1"/>
          </p:cNvSpPr>
          <p:nvPr>
            <p:ph type="body" idx="1"/>
          </p:nvPr>
        </p:nvSpPr>
        <p:spPr/>
        <p:txBody>
          <a:bodyPr/>
          <a:lstStyle/>
          <a:p>
            <a:r>
              <a:rPr lang="en-US" dirty="0">
                <a:latin typeface="Cambria"/>
                <a:ea typeface="ＭＳ 明朝"/>
                <a:cs typeface="Times New Roman"/>
              </a:rPr>
              <a:t>In many organizations, provisioning of data and messaging services for applications can take weeks, if not months because of the number of teams, administrators and exchange of credentials involved. We are striving to address this problem by providing a common model for services deployment via Pivotal Cloud Foundry that developers can easily find and their applications bind to – and scale those services as needed.</a:t>
            </a:r>
          </a:p>
          <a:p>
            <a:pPr defTabSz="457158">
              <a:defRPr/>
            </a:pPr>
            <a:endParaRPr lang="en-US" dirty="0" smtClean="0"/>
          </a:p>
          <a:p>
            <a:pPr defTabSz="457158">
              <a:defRPr/>
            </a:pPr>
            <a:r>
              <a:rPr lang="en-US" dirty="0" smtClean="0"/>
              <a:t>PCF Services allow administrators to provide pre-defined database and middleware services, and this gives developers the ability to rapidly deploy a software product from a menu of options without the typical slow and manual provisioning process. This is also done in a consistent and supportable way. PCF Services are managed and operated ‘as a Service,’ and this means they are automatically configured upon request. The provisioning process also incorporates full lifecycle management support, like software updates and patching.</a:t>
            </a:r>
          </a:p>
          <a:p>
            <a:endParaRPr lang="en-US" dirty="0" smtClean="0"/>
          </a:p>
          <a:p>
            <a:r>
              <a:rPr lang="en-US" dirty="0" smtClean="0"/>
              <a:t>This automation removes the overhead from developers, who are often saddled with service configuration responsibility. It makes administrators’ lives easier and addresses security risks by standardizing how services are configured and used.</a:t>
            </a:r>
          </a:p>
          <a:p>
            <a:endParaRPr lang="en-US" dirty="0" smtClean="0"/>
          </a:p>
        </p:txBody>
      </p:sp>
      <p:sp>
        <p:nvSpPr>
          <p:cNvPr id="4" name="Slide Number Placeholder 3"/>
          <p:cNvSpPr>
            <a:spLocks noGrp="1"/>
          </p:cNvSpPr>
          <p:nvPr>
            <p:ph type="sldNum" sz="quarter" idx="10"/>
          </p:nvPr>
        </p:nvSpPr>
        <p:spPr>
          <a:xfrm>
            <a:off x="3884613" y="8685213"/>
            <a:ext cx="2971800" cy="457200"/>
          </a:xfrm>
          <a:prstGeom prst="rect">
            <a:avLst/>
          </a:prstGeom>
        </p:spPr>
        <p:txBody>
          <a:bodyPr lIns="91432" tIns="45716" rIns="91432" bIns="45716"/>
          <a:lstStyle/>
          <a:p>
            <a:fld id="{9AF25A19-2501-5940-8DE6-BC6206CC8FA9}" type="slidenum">
              <a:rPr lang="en-US" smtClean="0"/>
              <a:t>16</a:t>
            </a:fld>
            <a:endParaRPr lang="en-US"/>
          </a:p>
        </p:txBody>
      </p:sp>
    </p:spTree>
    <p:extLst>
      <p:ext uri="{BB962C8B-B14F-4D97-AF65-F5344CB8AC3E}">
        <p14:creationId xmlns:p14="http://schemas.microsoft.com/office/powerpoint/2010/main" val="42743591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cSld name="Presentation Title">
    <p:spTree>
      <p:nvGrpSpPr>
        <p:cNvPr id="1" name="Shape 9"/>
        <p:cNvGrpSpPr/>
        <p:nvPr/>
      </p:nvGrpSpPr>
      <p:grpSpPr>
        <a:xfrm>
          <a:off x="0" y="0"/>
          <a:ext cx="0" cy="0"/>
          <a:chOff x="0" y="0"/>
          <a:chExt cx="0" cy="0"/>
        </a:xfrm>
      </p:grpSpPr>
      <p:sp>
        <p:nvSpPr>
          <p:cNvPr id="10" name="Shape 10"/>
          <p:cNvSpPr txBox="1">
            <a:spLocks noGrp="1"/>
          </p:cNvSpPr>
          <p:nvPr>
            <p:ph type="sldNum" idx="12"/>
          </p:nvPr>
        </p:nvSpPr>
        <p:spPr>
          <a:xfrm>
            <a:off x="8553450" y="5021494"/>
            <a:ext cx="533399" cy="126900"/>
          </a:xfrm>
          <a:prstGeom prst="rect">
            <a:avLst/>
          </a:prstGeom>
          <a:noFill/>
          <a:ln>
            <a:noFill/>
          </a:ln>
        </p:spPr>
        <p:txBody>
          <a:bodyPr lIns="91425" tIns="45700" rIns="91425" bIns="45700" anchor="t" anchorCtr="0">
            <a:noAutofit/>
          </a:bodyPr>
          <a:lstStyle>
            <a:lvl1pPr marL="0" marR="0" indent="0" algn="l" rtl="0">
              <a:spcBef>
                <a:spcPts val="0"/>
              </a:spcBef>
              <a:buNone/>
              <a:defRPr sz="1800" b="0" i="0" u="none" strike="noStrike" cap="none" baseline="0">
                <a:solidFill>
                  <a:schemeClr val="dk1"/>
                </a:solidFill>
                <a:latin typeface="Arial"/>
                <a:ea typeface="Arial"/>
                <a:cs typeface="Arial"/>
                <a:sym typeface="Arial"/>
              </a:defRPr>
            </a:lvl1pPr>
          </a:lstStyle>
          <a:p>
            <a:pPr marL="0" lvl="0" indent="0">
              <a:spcBef>
                <a:spcPts val="0"/>
              </a:spcBef>
              <a:buSzPct val="25000"/>
              <a:buNone/>
            </a:pPr>
            <a:fld id="{00000000-1234-1234-1234-123412341234}" type="slidenum">
              <a:rPr lang="en"/>
              <a:t>‹#›</a:t>
            </a:fld>
            <a:endParaRPr lang="en"/>
          </a:p>
        </p:txBody>
      </p:sp>
      <p:sp>
        <p:nvSpPr>
          <p:cNvPr id="11" name="Shape 11"/>
          <p:cNvSpPr txBox="1">
            <a:spLocks noGrp="1"/>
          </p:cNvSpPr>
          <p:nvPr>
            <p:ph type="ctrTitle"/>
          </p:nvPr>
        </p:nvSpPr>
        <p:spPr>
          <a:xfrm>
            <a:off x="890587" y="1312907"/>
            <a:ext cx="4384200" cy="10065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defRPr/>
            </a:lvl1pPr>
            <a:lvl2pPr marL="0" marR="0" indent="0" algn="l" rtl="0">
              <a:spcBef>
                <a:spcPts val="0"/>
              </a:spcBef>
              <a:spcAft>
                <a:spcPts val="0"/>
              </a:spcAft>
              <a:defRPr/>
            </a:lvl2pPr>
            <a:lvl3pPr marL="0" marR="0" indent="0" algn="l" rtl="0">
              <a:spcBef>
                <a:spcPts val="0"/>
              </a:spcBef>
              <a:spcAft>
                <a:spcPts val="0"/>
              </a:spcAft>
              <a:defRPr/>
            </a:lvl3pPr>
            <a:lvl4pPr marL="0" marR="0" indent="0" algn="l" rtl="0">
              <a:spcBef>
                <a:spcPts val="0"/>
              </a:spcBef>
              <a:spcAft>
                <a:spcPts val="0"/>
              </a:spcAft>
              <a:defRPr/>
            </a:lvl4pPr>
            <a:lvl5pPr marL="0" marR="0" indent="0" algn="l" rtl="0">
              <a:spcBef>
                <a:spcPts val="0"/>
              </a:spcBef>
              <a:spcAft>
                <a:spcPts val="0"/>
              </a:spcAft>
              <a:defRPr/>
            </a:lvl5pPr>
            <a:lvl6pPr marL="457200" marR="0" indent="0" algn="l" rtl="0">
              <a:spcBef>
                <a:spcPts val="0"/>
              </a:spcBef>
              <a:spcAft>
                <a:spcPts val="0"/>
              </a:spcAft>
              <a:defRPr/>
            </a:lvl6pPr>
            <a:lvl7pPr marL="914400" marR="0" indent="0" algn="l" rtl="0">
              <a:spcBef>
                <a:spcPts val="0"/>
              </a:spcBef>
              <a:spcAft>
                <a:spcPts val="0"/>
              </a:spcAft>
              <a:defRPr/>
            </a:lvl7pPr>
            <a:lvl8pPr marL="1371600" marR="0" indent="0" algn="l" rtl="0">
              <a:spcBef>
                <a:spcPts val="0"/>
              </a:spcBef>
              <a:spcAft>
                <a:spcPts val="0"/>
              </a:spcAft>
              <a:defRPr/>
            </a:lvl8pPr>
            <a:lvl9pPr marL="1828800" marR="0" indent="0" algn="l" rtl="0">
              <a:spcBef>
                <a:spcPts val="0"/>
              </a:spcBef>
              <a:spcAft>
                <a:spcPts val="0"/>
              </a:spcAft>
              <a:defRPr/>
            </a:lvl9pPr>
          </a:lstStyle>
          <a:p>
            <a:endParaRPr/>
          </a:p>
        </p:txBody>
      </p:sp>
      <p:sp>
        <p:nvSpPr>
          <p:cNvPr id="12" name="Shape 12"/>
          <p:cNvSpPr txBox="1">
            <a:spLocks noGrp="1"/>
          </p:cNvSpPr>
          <p:nvPr>
            <p:ph type="subTitle" idx="1"/>
          </p:nvPr>
        </p:nvSpPr>
        <p:spPr>
          <a:xfrm>
            <a:off x="890587" y="2633383"/>
            <a:ext cx="6048299" cy="369299"/>
          </a:xfrm>
          <a:prstGeom prst="rect">
            <a:avLst/>
          </a:prstGeom>
          <a:noFill/>
          <a:ln>
            <a:noFill/>
          </a:ln>
        </p:spPr>
        <p:txBody>
          <a:bodyPr lIns="91425" tIns="91425" rIns="91425" bIns="91425" anchor="t" anchorCtr="0"/>
          <a:lstStyle>
            <a:lvl1pPr marL="0" marR="0" indent="0" algn="l" rtl="0">
              <a:spcBef>
                <a:spcPts val="0"/>
              </a:spcBef>
              <a:spcAft>
                <a:spcPts val="0"/>
              </a:spcAft>
              <a:buClr>
                <a:srgbClr val="2C95DD"/>
              </a:buClr>
              <a:buFont typeface="Arial"/>
              <a:buNone/>
              <a:defRPr/>
            </a:lvl1pPr>
            <a:lvl2pPr marL="457200" marR="0" indent="0" algn="ctr" rtl="0">
              <a:spcBef>
                <a:spcPts val="480"/>
              </a:spcBef>
              <a:spcAft>
                <a:spcPts val="0"/>
              </a:spcAft>
              <a:buClr>
                <a:srgbClr val="2C95DD"/>
              </a:buClr>
              <a:buFont typeface="Arial"/>
              <a:buNone/>
              <a:defRPr/>
            </a:lvl2pPr>
            <a:lvl3pPr marL="914400" marR="0" indent="0" algn="ctr" rtl="0">
              <a:spcBef>
                <a:spcPts val="400"/>
              </a:spcBef>
              <a:spcAft>
                <a:spcPts val="0"/>
              </a:spcAft>
              <a:buClr>
                <a:srgbClr val="2C95DD"/>
              </a:buClr>
              <a:buFont typeface="Arial"/>
              <a:buNone/>
              <a:defRPr/>
            </a:lvl3pPr>
            <a:lvl4pPr marL="1371600" marR="0" indent="0" algn="ctr" rtl="0">
              <a:spcBef>
                <a:spcPts val="360"/>
              </a:spcBef>
              <a:spcAft>
                <a:spcPts val="0"/>
              </a:spcAft>
              <a:buClr>
                <a:srgbClr val="2C95DD"/>
              </a:buClr>
              <a:buFont typeface="Arial"/>
              <a:buNone/>
              <a:defRPr/>
            </a:lvl4pPr>
            <a:lvl5pPr marL="1828800" marR="0" indent="0" algn="ctr" rtl="0">
              <a:spcBef>
                <a:spcPts val="360"/>
              </a:spcBef>
              <a:spcAft>
                <a:spcPts val="0"/>
              </a:spcAft>
              <a:buClr>
                <a:srgbClr val="2C95DD"/>
              </a:buClr>
              <a:buFont typeface="Arial"/>
              <a:buNone/>
              <a:defRPr/>
            </a:lvl5pPr>
            <a:lvl6pPr marL="2286000" marR="0" indent="0" algn="ctr" rtl="0">
              <a:spcBef>
                <a:spcPts val="400"/>
              </a:spcBef>
              <a:buClr>
                <a:srgbClr val="ACACAC"/>
              </a:buClr>
              <a:buFont typeface="Arial"/>
              <a:buNone/>
              <a:defRPr/>
            </a:lvl6pPr>
            <a:lvl7pPr marL="2743200" marR="0" indent="0" algn="ctr" rtl="0">
              <a:spcBef>
                <a:spcPts val="400"/>
              </a:spcBef>
              <a:buClr>
                <a:srgbClr val="ACACAC"/>
              </a:buClr>
              <a:buFont typeface="Arial"/>
              <a:buNone/>
              <a:defRPr/>
            </a:lvl7pPr>
            <a:lvl8pPr marL="3200400" marR="0" indent="0" algn="ctr" rtl="0">
              <a:spcBef>
                <a:spcPts val="400"/>
              </a:spcBef>
              <a:buClr>
                <a:srgbClr val="ACACAC"/>
              </a:buClr>
              <a:buFont typeface="Arial"/>
              <a:buNone/>
              <a:defRPr/>
            </a:lvl8pPr>
            <a:lvl9pPr marL="3657600" marR="0" indent="0" algn="ctr" rtl="0">
              <a:spcBef>
                <a:spcPts val="400"/>
              </a:spcBef>
              <a:buClr>
                <a:srgbClr val="ACACAC"/>
              </a:buClr>
              <a:buFont typeface="Arial"/>
              <a:buNone/>
              <a:defRPr/>
            </a:lvl9pPr>
          </a:lstStyle>
          <a:p>
            <a:endParaRPr/>
          </a:p>
        </p:txBody>
      </p:sp>
      <p:sp>
        <p:nvSpPr>
          <p:cNvPr id="13" name="Shape 13"/>
          <p:cNvSpPr txBox="1">
            <a:spLocks noGrp="1"/>
          </p:cNvSpPr>
          <p:nvPr>
            <p:ph type="body" idx="2"/>
          </p:nvPr>
        </p:nvSpPr>
        <p:spPr>
          <a:xfrm>
            <a:off x="908582" y="3710101"/>
            <a:ext cx="5026500" cy="276899"/>
          </a:xfrm>
          <a:prstGeom prst="rect">
            <a:avLst/>
          </a:prstGeom>
          <a:noFill/>
          <a:ln>
            <a:noFill/>
          </a:ln>
        </p:spPr>
        <p:txBody>
          <a:bodyPr lIns="91425" tIns="91425" rIns="91425" bIns="91425" anchor="t" anchorCtr="0"/>
          <a:lstStyle>
            <a:lvl1pPr rtl="0">
              <a:spcBef>
                <a:spcPts val="0"/>
              </a:spcBef>
              <a:buClr>
                <a:schemeClr val="lt1"/>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4" name="Title 1"/>
          <p:cNvSpPr>
            <a:spLocks noGrp="1"/>
          </p:cNvSpPr>
          <p:nvPr>
            <p:ph type="title" hasCustomPrompt="1"/>
          </p:nvPr>
        </p:nvSpPr>
        <p:spPr bwMode="gray">
          <a:xfrm>
            <a:off x="366713" y="325438"/>
            <a:ext cx="8410575" cy="460375"/>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dirty="0" smtClean="0"/>
              <a:t>Click to Edit Master Title Style</a:t>
            </a:r>
            <a:endParaRPr lang="en-US" dirty="0"/>
          </a:p>
        </p:txBody>
      </p:sp>
    </p:spTree>
    <p:extLst>
      <p:ext uri="{BB962C8B-B14F-4D97-AF65-F5344CB8AC3E}">
        <p14:creationId xmlns:p14="http://schemas.microsoft.com/office/powerpoint/2010/main" val="104540494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 Blank logo">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solidFill>
                  <a:srgbClr val="FFFFFF">
                    <a:lumMod val="65000"/>
                  </a:srgbClr>
                </a:solidFill>
                <a:latin typeface="Arial"/>
              </a:rPr>
              <a:pPr/>
              <a:t>‹#›</a:t>
            </a:fld>
            <a:endParaRPr lang="en-US">
              <a:solidFill>
                <a:srgbClr val="FFFFFF">
                  <a:lumMod val="65000"/>
                </a:srgbClr>
              </a:solidFill>
              <a:latin typeface="Arial"/>
            </a:endParaRPr>
          </a:p>
        </p:txBody>
      </p:sp>
    </p:spTree>
    <p:extLst>
      <p:ext uri="{BB962C8B-B14F-4D97-AF65-F5344CB8AC3E}">
        <p14:creationId xmlns:p14="http://schemas.microsoft.com/office/powerpoint/2010/main" val="2355120294"/>
      </p:ext>
    </p:extLst>
  </p:cSld>
  <p:clrMapOvr>
    <a:masterClrMapping/>
  </p:clrMapOvr>
  <p:timing>
    <p:tnLst>
      <p:par>
        <p:cTn xmlns:p14="http://schemas.microsoft.com/office/powerpoint/2010/mai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1_Title and Subtitle only">
    <p:spTree>
      <p:nvGrpSpPr>
        <p:cNvPr id="1" name="Shape 27"/>
        <p:cNvGrpSpPr/>
        <p:nvPr/>
      </p:nvGrpSpPr>
      <p:grpSpPr>
        <a:xfrm>
          <a:off x="0" y="0"/>
          <a:ext cx="0" cy="0"/>
          <a:chOff x="0" y="0"/>
          <a:chExt cx="0" cy="0"/>
        </a:xfrm>
      </p:grpSpPr>
      <p:sp>
        <p:nvSpPr>
          <p:cNvPr id="28" name="Shape 28"/>
          <p:cNvSpPr txBox="1">
            <a:spLocks noGrp="1"/>
          </p:cNvSpPr>
          <p:nvPr>
            <p:ph type="body" idx="1"/>
          </p:nvPr>
        </p:nvSpPr>
        <p:spPr>
          <a:xfrm>
            <a:off x="366712" y="785812"/>
            <a:ext cx="8410574" cy="346219"/>
          </a:xfrm>
          <a:prstGeom prst="rect">
            <a:avLst/>
          </a:prstGeom>
          <a:noFill/>
          <a:ln>
            <a:noFill/>
          </a:ln>
        </p:spPr>
        <p:txBody>
          <a:bodyPr lIns="91425" tIns="91425" rIns="91425" bIns="91425" anchor="t" anchorCtr="0"/>
          <a:lstStyle>
            <a:lvl1pPr marL="0" indent="0" rtl="0">
              <a:spcBef>
                <a:spcPts val="0"/>
              </a:spcBef>
              <a:buClr>
                <a:schemeClr val="dk1"/>
              </a:buClr>
              <a:buFont typeface="Arial"/>
              <a:buNone/>
              <a:defRPr sz="2000" b="0">
                <a:solidFill>
                  <a:schemeClr val="dk1"/>
                </a:solidFill>
                <a:latin typeface="Arial"/>
                <a:ea typeface="Arial"/>
                <a:cs typeface="Arial"/>
                <a:sym typeface="Arial"/>
              </a:defRPr>
            </a:lvl1pPr>
            <a:lvl2pPr marL="457200" indent="0" rtl="0">
              <a:spcBef>
                <a:spcPts val="0"/>
              </a:spcBef>
              <a:buNone/>
              <a:defRPr sz="2000" b="1"/>
            </a:lvl2pPr>
            <a:lvl3pPr marL="914400" indent="0" rtl="0">
              <a:spcBef>
                <a:spcPts val="0"/>
              </a:spcBef>
              <a:buNone/>
              <a:defRPr sz="1800" b="1"/>
            </a:lvl3pPr>
            <a:lvl4pPr marL="1371600" indent="0" rtl="0">
              <a:spcBef>
                <a:spcPts val="0"/>
              </a:spcBef>
              <a:buNone/>
              <a:defRPr sz="1600" b="1"/>
            </a:lvl4pPr>
            <a:lvl5pPr marL="1828800" indent="0" rtl="0">
              <a:spcBef>
                <a:spcPts val="0"/>
              </a:spcBef>
              <a:buNone/>
              <a:defRPr sz="1600" b="1"/>
            </a:lvl5pPr>
            <a:lvl6pPr marL="2286000" indent="0" rtl="0">
              <a:spcBef>
                <a:spcPts val="0"/>
              </a:spcBef>
              <a:buFont typeface="Arial"/>
              <a:buNone/>
              <a:defRPr sz="1600" b="1"/>
            </a:lvl6pPr>
            <a:lvl7pPr marL="2743200" indent="0" rtl="0">
              <a:spcBef>
                <a:spcPts val="0"/>
              </a:spcBef>
              <a:buFont typeface="Arial"/>
              <a:buNone/>
              <a:defRPr sz="1600" b="1"/>
            </a:lvl7pPr>
            <a:lvl8pPr marL="3200400" indent="0" rtl="0">
              <a:spcBef>
                <a:spcPts val="0"/>
              </a:spcBef>
              <a:buFont typeface="Arial"/>
              <a:buNone/>
              <a:defRPr sz="1600" b="1"/>
            </a:lvl8pPr>
            <a:lvl9pPr marL="3657600" indent="0" rtl="0">
              <a:spcBef>
                <a:spcPts val="0"/>
              </a:spcBef>
              <a:buFont typeface="Arial"/>
              <a:buNone/>
              <a:defRPr sz="1600" b="1"/>
            </a:lvl9pPr>
          </a:lstStyle>
          <a:p>
            <a:endParaRPr/>
          </a:p>
        </p:txBody>
      </p:sp>
      <p:sp>
        <p:nvSpPr>
          <p:cNvPr id="29" name="Shape 29"/>
          <p:cNvSpPr txBox="1">
            <a:spLocks noGrp="1"/>
          </p:cNvSpPr>
          <p:nvPr>
            <p:ph type="title"/>
          </p:nvPr>
        </p:nvSpPr>
        <p:spPr>
          <a:xfrm>
            <a:off x="366712" y="325437"/>
            <a:ext cx="8410574" cy="460374"/>
          </a:xfrm>
          <a:prstGeom prst="rect">
            <a:avLst/>
          </a:prstGeom>
          <a:noFill/>
          <a:ln>
            <a:noFill/>
          </a:ln>
        </p:spPr>
        <p:txBody>
          <a:bodyPr lIns="91425" tIns="91425" rIns="91425" bIns="91425" anchor="t" anchorCtr="0"/>
          <a:lstStyle>
            <a:lvl1pPr rtl="0">
              <a:lnSpc>
                <a:spcPct val="90000"/>
              </a:lnSpc>
              <a:spcBef>
                <a:spcPts val="0"/>
              </a:spcBef>
              <a:defRPr sz="3200">
                <a:solidFill>
                  <a:schemeClr val="dk2"/>
                </a:solidFill>
                <a:latin typeface="Arial"/>
                <a:ea typeface="Arial"/>
                <a:cs typeface="Arial"/>
                <a:sym typeface="Arial"/>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extLst>
      <p:ext uri="{BB962C8B-B14F-4D97-AF65-F5344CB8AC3E}">
        <p14:creationId xmlns:p14="http://schemas.microsoft.com/office/powerpoint/2010/main" val="8413459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black background">
    <p:spTree>
      <p:nvGrpSpPr>
        <p:cNvPr id="1" name="Shape 61"/>
        <p:cNvGrpSpPr/>
        <p:nvPr/>
      </p:nvGrpSpPr>
      <p:grpSpPr>
        <a:xfrm>
          <a:off x="0" y="0"/>
          <a:ext cx="0" cy="0"/>
          <a:chOff x="0" y="0"/>
          <a:chExt cx="0" cy="0"/>
        </a:xfrm>
      </p:grpSpPr>
      <p:sp>
        <p:nvSpPr>
          <p:cNvPr id="62" name="Shape 62"/>
          <p:cNvSpPr/>
          <p:nvPr/>
        </p:nvSpPr>
        <p:spPr>
          <a:xfrm>
            <a:off x="0" y="0"/>
            <a:ext cx="9144000" cy="5143499"/>
          </a:xfrm>
          <a:prstGeom prst="rect">
            <a:avLst/>
          </a:prstGeom>
          <a:solidFill>
            <a:srgbClr val="000000"/>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63" name="Shape 63"/>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64" name="Shape 64"/>
          <p:cNvSpPr txBox="1"/>
          <p:nvPr/>
        </p:nvSpPr>
        <p:spPr>
          <a:xfrm flipH="1">
            <a:off x="8553450" y="5021262"/>
            <a:ext cx="533399" cy="123899"/>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7F7F7F"/>
              </a:buClr>
              <a:buSzPct val="25000"/>
              <a:buFont typeface="Arial"/>
              <a:buNone/>
            </a:pPr>
            <a:fld id="{00000000-1234-1234-1234-123412341234}" type="slidenum">
              <a:rPr lang="en" sz="800" b="0" i="0" u="none" strike="noStrike" cap="none" baseline="0">
                <a:solidFill>
                  <a:srgbClr val="7F7F7F"/>
                </a:solidFill>
                <a:latin typeface="Arial"/>
                <a:ea typeface="Arial"/>
                <a:cs typeface="Arial"/>
                <a:sym typeface="Arial"/>
                <a:rtl val="0"/>
              </a:rPr>
              <a:t>‹#›</a:t>
            </a:fld>
            <a:endParaRPr lang="en" sz="800" b="0" i="0" u="none" strike="noStrike" cap="none" baseline="0">
              <a:solidFill>
                <a:srgbClr val="7F7F7F"/>
              </a:solidFill>
              <a:latin typeface="Arial"/>
              <a:ea typeface="Arial"/>
              <a:cs typeface="Arial"/>
              <a:sym typeface="Arial"/>
              <a:rtl val="0"/>
            </a:endParaRPr>
          </a:p>
        </p:txBody>
      </p:sp>
      <p:sp>
        <p:nvSpPr>
          <p:cNvPr id="65" name="Shape 65"/>
          <p:cNvSpPr txBox="1"/>
          <p:nvPr/>
        </p:nvSpPr>
        <p:spPr>
          <a:xfrm>
            <a:off x="366712" y="5018087"/>
            <a:ext cx="2274900" cy="99900"/>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7F7F7F"/>
              </a:buClr>
              <a:buSzPct val="25000"/>
              <a:buFont typeface="Arial"/>
              <a:buNone/>
            </a:pPr>
            <a:r>
              <a:rPr lang="en" sz="600" b="0" i="0" u="none" strike="noStrike" cap="none" baseline="0">
                <a:solidFill>
                  <a:srgbClr val="7F7F7F"/>
                </a:solidFill>
                <a:latin typeface="Arial"/>
                <a:ea typeface="Arial"/>
                <a:cs typeface="Arial"/>
                <a:sym typeface="Arial"/>
                <a:rtl val="0"/>
              </a:rPr>
              <a:t>© Copyright 2013 Pivotal. All rights reserved.</a:t>
            </a:r>
          </a:p>
        </p:txBody>
      </p:sp>
      <p:pic>
        <p:nvPicPr>
          <p:cNvPr id="66" name="Shape 66"/>
          <p:cNvPicPr preferRelativeResize="0"/>
          <p:nvPr/>
        </p:nvPicPr>
        <p:blipFill rotWithShape="1">
          <a:blip r:embed="rId2">
            <a:alphaModFix/>
          </a:blip>
          <a:srcRect/>
          <a:stretch/>
        </p:blipFill>
        <p:spPr>
          <a:xfrm>
            <a:off x="7942263" y="4713287"/>
            <a:ext cx="957299" cy="220800"/>
          </a:xfrm>
          <a:prstGeom prst="rect">
            <a:avLst/>
          </a:prstGeom>
          <a:noFill/>
          <a:ln>
            <a:noFill/>
          </a:ln>
        </p:spPr>
      </p:pic>
    </p:spTree>
    <p:extLst>
      <p:ext uri="{BB962C8B-B14F-4D97-AF65-F5344CB8AC3E}">
        <p14:creationId xmlns:p14="http://schemas.microsoft.com/office/powerpoint/2010/main" val="2925718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2" name="Shape 22"/>
          <p:cNvSpPr txBox="1">
            <a:spLocks noGrp="1"/>
          </p:cNvSpPr>
          <p:nvPr>
            <p:ph type="body" idx="1"/>
          </p:nvPr>
        </p:nvSpPr>
        <p:spPr>
          <a:xfrm>
            <a:off x="366713" y="1074737"/>
            <a:ext cx="8410499" cy="3383099"/>
          </a:xfrm>
          <a:prstGeom prst="rect">
            <a:avLst/>
          </a:prstGeom>
          <a:noFill/>
          <a:ln>
            <a:noFill/>
          </a:ln>
        </p:spPr>
        <p:txBody>
          <a:bodyPr lIns="91425" tIns="91425" rIns="91425" bIns="91425" anchor="t" anchorCtr="0"/>
          <a:lstStyle>
            <a:lvl1pPr rtl="0">
              <a:spcBef>
                <a:spcPts val="1200"/>
              </a:spcBef>
              <a:buClr>
                <a:schemeClr val="lt1"/>
              </a:buClr>
              <a:buFont typeface="Noto Symbol"/>
              <a:buChar char="•"/>
              <a:defRPr/>
            </a:lvl1pPr>
            <a:lvl2pPr rtl="0">
              <a:spcBef>
                <a:spcPts val="300"/>
              </a:spcBef>
              <a:buClr>
                <a:schemeClr val="lt1"/>
              </a:buClr>
              <a:buFont typeface="Verdana"/>
              <a:buChar char="–"/>
              <a:defRPr/>
            </a:lvl2pPr>
            <a:lvl3pPr rtl="0">
              <a:spcBef>
                <a:spcPts val="300"/>
              </a:spcBef>
              <a:buClr>
                <a:schemeClr val="lt1"/>
              </a:buClr>
              <a:buFont typeface="Verdana"/>
              <a:buChar char="▪"/>
              <a:defRPr/>
            </a:lvl3pPr>
            <a:lvl4pPr marL="1658937" indent="-211137" rtl="0">
              <a:spcBef>
                <a:spcPts val="300"/>
              </a:spcBef>
              <a:buClr>
                <a:schemeClr val="lt1"/>
              </a:buClr>
              <a:buFont typeface="Verdana"/>
              <a:buChar char="—"/>
              <a:defRPr/>
            </a:lvl4pPr>
            <a:lvl5pPr rtl="0">
              <a:spcBef>
                <a:spcPts val="300"/>
              </a:spcBef>
              <a:buClr>
                <a:schemeClr val="lt1"/>
              </a:buClr>
              <a:buFont typeface="Verdana"/>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Pivotal Title Slide">
    <p:bg>
      <p:bgPr>
        <a:solidFill>
          <a:schemeClr val="accent1"/>
        </a:solidFill>
        <a:effectLst/>
      </p:bgPr>
    </p:bg>
    <p:spTree>
      <p:nvGrpSpPr>
        <p:cNvPr id="1" name="Shape 26"/>
        <p:cNvGrpSpPr/>
        <p:nvPr/>
      </p:nvGrpSpPr>
      <p:grpSpPr>
        <a:xfrm>
          <a:off x="0" y="0"/>
          <a:ext cx="0" cy="0"/>
          <a:chOff x="0" y="0"/>
          <a:chExt cx="0" cy="0"/>
        </a:xfrm>
      </p:grpSpPr>
      <p:sp>
        <p:nvSpPr>
          <p:cNvPr id="27" name="Shape 27"/>
          <p:cNvSpPr/>
          <p:nvPr/>
        </p:nvSpPr>
        <p:spPr>
          <a:xfrm>
            <a:off x="0" y="0"/>
            <a:ext cx="9144000" cy="5143499"/>
          </a:xfrm>
          <a:prstGeom prst="rect">
            <a:avLst/>
          </a:prstGeom>
          <a:solidFill>
            <a:srgbClr val="000000"/>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28" name="Shape 28"/>
          <p:cNvSpPr txBox="1"/>
          <p:nvPr/>
        </p:nvSpPr>
        <p:spPr>
          <a:xfrm>
            <a:off x="1701800" y="3094038"/>
            <a:ext cx="5689499" cy="446099"/>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F27C3A"/>
              </a:buClr>
              <a:buSzPct val="25000"/>
              <a:buFont typeface="Arial"/>
              <a:buNone/>
            </a:pPr>
            <a:r>
              <a:rPr lang="en" sz="2250" b="0" i="0" u="none" strike="noStrike" cap="none" baseline="0">
                <a:solidFill>
                  <a:srgbClr val="F27C3A"/>
                </a:solidFill>
                <a:latin typeface="Arial"/>
                <a:ea typeface="Arial"/>
                <a:cs typeface="Arial"/>
                <a:sym typeface="Arial"/>
                <a:rtl val="0"/>
              </a:rPr>
              <a:t>BUILT FOR THE </a:t>
            </a:r>
            <a:r>
              <a:rPr lang="en" sz="2250" b="0" i="0" u="none" strike="noStrike" cap="none" baseline="0">
                <a:solidFill>
                  <a:srgbClr val="3EA7BC"/>
                </a:solidFill>
                <a:latin typeface="Arial"/>
                <a:ea typeface="Arial"/>
                <a:cs typeface="Arial"/>
                <a:sym typeface="Arial"/>
                <a:rtl val="0"/>
              </a:rPr>
              <a:t>SPEED OF BUSINESS</a:t>
            </a:r>
          </a:p>
        </p:txBody>
      </p:sp>
      <p:pic>
        <p:nvPicPr>
          <p:cNvPr id="29" name="Shape 29"/>
          <p:cNvPicPr preferRelativeResize="0"/>
          <p:nvPr/>
        </p:nvPicPr>
        <p:blipFill rotWithShape="1">
          <a:blip r:embed="rId2">
            <a:alphaModFix/>
          </a:blip>
          <a:srcRect r="5547"/>
          <a:stretch/>
        </p:blipFill>
        <p:spPr>
          <a:xfrm>
            <a:off x="1973263" y="1658938"/>
            <a:ext cx="5189399" cy="1260599"/>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Title Slide">
    <p:spTree>
      <p:nvGrpSpPr>
        <p:cNvPr id="1" name="Shape 30"/>
        <p:cNvGrpSpPr/>
        <p:nvPr/>
      </p:nvGrpSpPr>
      <p:grpSpPr>
        <a:xfrm>
          <a:off x="0" y="0"/>
          <a:ext cx="0" cy="0"/>
          <a:chOff x="0" y="0"/>
          <a:chExt cx="0" cy="0"/>
        </a:xfrm>
      </p:grpSpPr>
      <p:sp>
        <p:nvSpPr>
          <p:cNvPr id="31" name="Shape 31"/>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32" name="Shape 32"/>
          <p:cNvSpPr txBox="1"/>
          <p:nvPr/>
        </p:nvSpPr>
        <p:spPr>
          <a:xfrm flipH="1">
            <a:off x="8553450" y="5021262"/>
            <a:ext cx="533399" cy="123899"/>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7F7F7F"/>
              </a:buClr>
              <a:buSzPct val="25000"/>
              <a:buFont typeface="Arial"/>
              <a:buNone/>
            </a:pPr>
            <a:fld id="{00000000-1234-1234-1234-123412341234}" type="slidenum">
              <a:rPr lang="en" sz="800" b="0" i="0" u="none" strike="noStrike" cap="none" baseline="0">
                <a:solidFill>
                  <a:srgbClr val="7F7F7F"/>
                </a:solidFill>
                <a:latin typeface="Arial"/>
                <a:ea typeface="Arial"/>
                <a:cs typeface="Arial"/>
                <a:sym typeface="Arial"/>
                <a:rtl val="0"/>
              </a:rPr>
              <a:t>‹#›</a:t>
            </a:fld>
            <a:endParaRPr lang="en" sz="800" b="0" i="0" u="none" strike="noStrike" cap="none" baseline="0">
              <a:solidFill>
                <a:srgbClr val="7F7F7F"/>
              </a:solidFill>
              <a:latin typeface="Arial"/>
              <a:ea typeface="Arial"/>
              <a:cs typeface="Arial"/>
              <a:sym typeface="Arial"/>
              <a:rtl val="0"/>
            </a:endParaRPr>
          </a:p>
        </p:txBody>
      </p:sp>
      <p:sp>
        <p:nvSpPr>
          <p:cNvPr id="33" name="Shape 33"/>
          <p:cNvSpPr txBox="1"/>
          <p:nvPr/>
        </p:nvSpPr>
        <p:spPr>
          <a:xfrm>
            <a:off x="366712" y="5018087"/>
            <a:ext cx="2274900" cy="99900"/>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7F7F7F"/>
              </a:buClr>
              <a:buSzPct val="25000"/>
              <a:buFont typeface="Arial"/>
              <a:buNone/>
            </a:pPr>
            <a:r>
              <a:rPr lang="en" sz="600" b="0" i="0" u="none" strike="noStrike" cap="none" baseline="0">
                <a:solidFill>
                  <a:srgbClr val="7F7F7F"/>
                </a:solidFill>
                <a:latin typeface="Arial"/>
                <a:ea typeface="Arial"/>
                <a:cs typeface="Arial"/>
                <a:sym typeface="Arial"/>
                <a:rtl val="0"/>
              </a:rPr>
              <a:t>© Copyright 2013 Pivotal. All rights reserved.</a:t>
            </a:r>
          </a:p>
        </p:txBody>
      </p:sp>
      <p:pic>
        <p:nvPicPr>
          <p:cNvPr id="34" name="Shape 34"/>
          <p:cNvPicPr preferRelativeResize="0"/>
          <p:nvPr/>
        </p:nvPicPr>
        <p:blipFill rotWithShape="1">
          <a:blip r:embed="rId2">
            <a:alphaModFix/>
          </a:blip>
          <a:srcRect/>
          <a:stretch/>
        </p:blipFill>
        <p:spPr>
          <a:xfrm>
            <a:off x="7942263" y="4713287"/>
            <a:ext cx="957299" cy="220800"/>
          </a:xfrm>
          <a:prstGeom prst="rect">
            <a:avLst/>
          </a:prstGeom>
          <a:noFill/>
          <a:ln>
            <a:noFill/>
          </a:ln>
        </p:spPr>
      </p:pic>
      <p:sp>
        <p:nvSpPr>
          <p:cNvPr id="35" name="Shape 35"/>
          <p:cNvSpPr txBox="1">
            <a:spLocks noGrp="1"/>
          </p:cNvSpPr>
          <p:nvPr>
            <p:ph type="ctrTitle"/>
          </p:nvPr>
        </p:nvSpPr>
        <p:spPr>
          <a:xfrm>
            <a:off x="890587" y="1312907"/>
            <a:ext cx="4384200" cy="10065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defRPr/>
            </a:lvl1pPr>
            <a:lvl2pPr marL="0" marR="0" indent="0" algn="l" rtl="0">
              <a:spcBef>
                <a:spcPts val="0"/>
              </a:spcBef>
              <a:spcAft>
                <a:spcPts val="0"/>
              </a:spcAft>
              <a:defRPr/>
            </a:lvl2pPr>
            <a:lvl3pPr marL="0" marR="0" indent="0" algn="l" rtl="0">
              <a:spcBef>
                <a:spcPts val="0"/>
              </a:spcBef>
              <a:spcAft>
                <a:spcPts val="0"/>
              </a:spcAft>
              <a:defRPr/>
            </a:lvl3pPr>
            <a:lvl4pPr marL="0" marR="0" indent="0" algn="l" rtl="0">
              <a:spcBef>
                <a:spcPts val="0"/>
              </a:spcBef>
              <a:spcAft>
                <a:spcPts val="0"/>
              </a:spcAft>
              <a:defRPr/>
            </a:lvl4pPr>
            <a:lvl5pPr marL="0" marR="0" indent="0" algn="l" rtl="0">
              <a:spcBef>
                <a:spcPts val="0"/>
              </a:spcBef>
              <a:spcAft>
                <a:spcPts val="0"/>
              </a:spcAft>
              <a:defRPr/>
            </a:lvl5pPr>
            <a:lvl6pPr marL="457200" marR="0" indent="0" algn="l" rtl="0">
              <a:spcBef>
                <a:spcPts val="0"/>
              </a:spcBef>
              <a:spcAft>
                <a:spcPts val="0"/>
              </a:spcAft>
              <a:defRPr/>
            </a:lvl6pPr>
            <a:lvl7pPr marL="914400" marR="0" indent="0" algn="l" rtl="0">
              <a:spcBef>
                <a:spcPts val="0"/>
              </a:spcBef>
              <a:spcAft>
                <a:spcPts val="0"/>
              </a:spcAft>
              <a:defRPr/>
            </a:lvl7pPr>
            <a:lvl8pPr marL="1371600" marR="0" indent="0" algn="l" rtl="0">
              <a:spcBef>
                <a:spcPts val="0"/>
              </a:spcBef>
              <a:spcAft>
                <a:spcPts val="0"/>
              </a:spcAft>
              <a:defRPr/>
            </a:lvl8pPr>
            <a:lvl9pPr marL="1828800" marR="0" indent="0" algn="l" rtl="0">
              <a:spcBef>
                <a:spcPts val="0"/>
              </a:spcBef>
              <a:spcAft>
                <a:spcPts val="0"/>
              </a:spcAft>
              <a:defRPr/>
            </a:lvl9pPr>
          </a:lstStyle>
          <a:p>
            <a:endParaRPr/>
          </a:p>
        </p:txBody>
      </p:sp>
      <p:sp>
        <p:nvSpPr>
          <p:cNvPr id="36" name="Shape 36"/>
          <p:cNvSpPr txBox="1">
            <a:spLocks noGrp="1"/>
          </p:cNvSpPr>
          <p:nvPr>
            <p:ph type="subTitle" idx="1"/>
          </p:nvPr>
        </p:nvSpPr>
        <p:spPr>
          <a:xfrm>
            <a:off x="890587" y="2633383"/>
            <a:ext cx="6048299" cy="369299"/>
          </a:xfrm>
          <a:prstGeom prst="rect">
            <a:avLst/>
          </a:prstGeom>
          <a:noFill/>
          <a:ln>
            <a:noFill/>
          </a:ln>
        </p:spPr>
        <p:txBody>
          <a:bodyPr lIns="91425" tIns="91425" rIns="91425" bIns="91425" anchor="t" anchorCtr="0"/>
          <a:lstStyle>
            <a:lvl1pPr marL="0" marR="0" indent="0" algn="l" rtl="0">
              <a:spcBef>
                <a:spcPts val="0"/>
              </a:spcBef>
              <a:spcAft>
                <a:spcPts val="0"/>
              </a:spcAft>
              <a:buClr>
                <a:srgbClr val="2C95DD"/>
              </a:buClr>
              <a:buFont typeface="Arial"/>
              <a:buNone/>
              <a:defRPr/>
            </a:lvl1pPr>
            <a:lvl2pPr marL="457200" marR="0" indent="0" algn="ctr" rtl="0">
              <a:spcBef>
                <a:spcPts val="480"/>
              </a:spcBef>
              <a:spcAft>
                <a:spcPts val="0"/>
              </a:spcAft>
              <a:buClr>
                <a:srgbClr val="2C95DD"/>
              </a:buClr>
              <a:buFont typeface="Arial"/>
              <a:buNone/>
              <a:defRPr/>
            </a:lvl2pPr>
            <a:lvl3pPr marL="914400" marR="0" indent="0" algn="ctr" rtl="0">
              <a:spcBef>
                <a:spcPts val="400"/>
              </a:spcBef>
              <a:spcAft>
                <a:spcPts val="0"/>
              </a:spcAft>
              <a:buClr>
                <a:srgbClr val="2C95DD"/>
              </a:buClr>
              <a:buFont typeface="Arial"/>
              <a:buNone/>
              <a:defRPr/>
            </a:lvl3pPr>
            <a:lvl4pPr marL="1371600" marR="0" indent="0" algn="ctr" rtl="0">
              <a:spcBef>
                <a:spcPts val="360"/>
              </a:spcBef>
              <a:spcAft>
                <a:spcPts val="0"/>
              </a:spcAft>
              <a:buClr>
                <a:srgbClr val="2C95DD"/>
              </a:buClr>
              <a:buFont typeface="Arial"/>
              <a:buNone/>
              <a:defRPr/>
            </a:lvl4pPr>
            <a:lvl5pPr marL="1828800" marR="0" indent="0" algn="ctr" rtl="0">
              <a:spcBef>
                <a:spcPts val="360"/>
              </a:spcBef>
              <a:spcAft>
                <a:spcPts val="0"/>
              </a:spcAft>
              <a:buClr>
                <a:srgbClr val="2C95DD"/>
              </a:buClr>
              <a:buFont typeface="Arial"/>
              <a:buNone/>
              <a:defRPr/>
            </a:lvl5pPr>
            <a:lvl6pPr marL="2286000" marR="0" indent="0" algn="ctr" rtl="0">
              <a:spcBef>
                <a:spcPts val="400"/>
              </a:spcBef>
              <a:buClr>
                <a:srgbClr val="ACACAC"/>
              </a:buClr>
              <a:buFont typeface="Arial"/>
              <a:buNone/>
              <a:defRPr/>
            </a:lvl6pPr>
            <a:lvl7pPr marL="2743200" marR="0" indent="0" algn="ctr" rtl="0">
              <a:spcBef>
                <a:spcPts val="400"/>
              </a:spcBef>
              <a:buClr>
                <a:srgbClr val="ACACAC"/>
              </a:buClr>
              <a:buFont typeface="Arial"/>
              <a:buNone/>
              <a:defRPr/>
            </a:lvl7pPr>
            <a:lvl8pPr marL="3200400" marR="0" indent="0" algn="ctr" rtl="0">
              <a:spcBef>
                <a:spcPts val="400"/>
              </a:spcBef>
              <a:buClr>
                <a:srgbClr val="ACACAC"/>
              </a:buClr>
              <a:buFont typeface="Arial"/>
              <a:buNone/>
              <a:defRPr/>
            </a:lvl8pPr>
            <a:lvl9pPr marL="3657600" marR="0" indent="0" algn="ctr" rtl="0">
              <a:spcBef>
                <a:spcPts val="400"/>
              </a:spcBef>
              <a:buClr>
                <a:srgbClr val="ACACAC"/>
              </a:buClr>
              <a:buFont typeface="Arial"/>
              <a:buNone/>
              <a:defRPr/>
            </a:lvl9pPr>
          </a:lstStyle>
          <a:p>
            <a:endParaRPr/>
          </a:p>
        </p:txBody>
      </p:sp>
      <p:sp>
        <p:nvSpPr>
          <p:cNvPr id="37" name="Shape 37"/>
          <p:cNvSpPr txBox="1">
            <a:spLocks noGrp="1"/>
          </p:cNvSpPr>
          <p:nvPr>
            <p:ph type="body" idx="2"/>
          </p:nvPr>
        </p:nvSpPr>
        <p:spPr>
          <a:xfrm>
            <a:off x="908582" y="3710101"/>
            <a:ext cx="5026500" cy="276899"/>
          </a:xfrm>
          <a:prstGeom prst="rect">
            <a:avLst/>
          </a:prstGeom>
          <a:noFill/>
          <a:ln>
            <a:noFill/>
          </a:ln>
        </p:spPr>
        <p:txBody>
          <a:bodyPr lIns="91425" tIns="91425" rIns="91425" bIns="91425" anchor="t" anchorCtr="0"/>
          <a:lstStyle>
            <a:lvl1pPr rtl="0">
              <a:spcBef>
                <a:spcPts val="0"/>
              </a:spcBef>
              <a:buClr>
                <a:schemeClr val="lt1"/>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Divider">
    <p:spTree>
      <p:nvGrpSpPr>
        <p:cNvPr id="1" name="Shape 38"/>
        <p:cNvGrpSpPr/>
        <p:nvPr/>
      </p:nvGrpSpPr>
      <p:grpSpPr>
        <a:xfrm>
          <a:off x="0" y="0"/>
          <a:ext cx="0" cy="0"/>
          <a:chOff x="0" y="0"/>
          <a:chExt cx="0" cy="0"/>
        </a:xfrm>
      </p:grpSpPr>
      <p:sp>
        <p:nvSpPr>
          <p:cNvPr id="39" name="Shape 39"/>
          <p:cNvSpPr/>
          <p:nvPr/>
        </p:nvSpPr>
        <p:spPr>
          <a:xfrm>
            <a:off x="0" y="0"/>
            <a:ext cx="9144000" cy="5143499"/>
          </a:xfrm>
          <a:prstGeom prst="rect">
            <a:avLst/>
          </a:prstGeom>
          <a:solidFill>
            <a:srgbClr val="000000"/>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40" name="Shape 40"/>
          <p:cNvSpPr/>
          <p:nvPr/>
        </p:nvSpPr>
        <p:spPr>
          <a:xfrm>
            <a:off x="0" y="4629150"/>
            <a:ext cx="9144000" cy="385800"/>
          </a:xfrm>
          <a:prstGeom prst="rect">
            <a:avLst/>
          </a:prstGeom>
          <a:solidFill>
            <a:srgbClr val="00685D"/>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41" name="Shape 41"/>
          <p:cNvSpPr txBox="1"/>
          <p:nvPr/>
        </p:nvSpPr>
        <p:spPr>
          <a:xfrm flipH="1">
            <a:off x="8553450" y="5021262"/>
            <a:ext cx="533399" cy="123899"/>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7F7F7F"/>
              </a:buClr>
              <a:buSzPct val="25000"/>
              <a:buFont typeface="Arial"/>
              <a:buNone/>
            </a:pPr>
            <a:fld id="{00000000-1234-1234-1234-123412341234}" type="slidenum">
              <a:rPr lang="en" sz="800" b="0" i="0" u="none" strike="noStrike" cap="none" baseline="0">
                <a:solidFill>
                  <a:srgbClr val="7F7F7F"/>
                </a:solidFill>
                <a:latin typeface="Arial"/>
                <a:ea typeface="Arial"/>
                <a:cs typeface="Arial"/>
                <a:sym typeface="Arial"/>
                <a:rtl val="0"/>
              </a:rPr>
              <a:t>‹#›</a:t>
            </a:fld>
            <a:endParaRPr lang="en" sz="800" b="0" i="0" u="none" strike="noStrike" cap="none" baseline="0">
              <a:solidFill>
                <a:srgbClr val="7F7F7F"/>
              </a:solidFill>
              <a:latin typeface="Arial"/>
              <a:ea typeface="Arial"/>
              <a:cs typeface="Arial"/>
              <a:sym typeface="Arial"/>
              <a:rtl val="0"/>
            </a:endParaRPr>
          </a:p>
        </p:txBody>
      </p:sp>
      <p:sp>
        <p:nvSpPr>
          <p:cNvPr id="42" name="Shape 42"/>
          <p:cNvSpPr txBox="1"/>
          <p:nvPr/>
        </p:nvSpPr>
        <p:spPr>
          <a:xfrm>
            <a:off x="366712" y="5018087"/>
            <a:ext cx="2274900" cy="99900"/>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7F7F7F"/>
              </a:buClr>
              <a:buSzPct val="25000"/>
              <a:buFont typeface="Arial"/>
              <a:buNone/>
            </a:pPr>
            <a:r>
              <a:rPr lang="en" sz="600" b="0" i="0" u="none" strike="noStrike" cap="none" baseline="0">
                <a:solidFill>
                  <a:srgbClr val="7F7F7F"/>
                </a:solidFill>
                <a:latin typeface="Arial"/>
                <a:ea typeface="Arial"/>
                <a:cs typeface="Arial"/>
                <a:sym typeface="Arial"/>
                <a:rtl val="0"/>
              </a:rPr>
              <a:t>© Copyright 2013 Pivotal. All rights reserved.</a:t>
            </a:r>
          </a:p>
        </p:txBody>
      </p:sp>
      <p:pic>
        <p:nvPicPr>
          <p:cNvPr id="43" name="Shape 43"/>
          <p:cNvPicPr preferRelativeResize="0"/>
          <p:nvPr/>
        </p:nvPicPr>
        <p:blipFill rotWithShape="1">
          <a:blip r:embed="rId2">
            <a:alphaModFix/>
          </a:blip>
          <a:srcRect/>
          <a:stretch/>
        </p:blipFill>
        <p:spPr>
          <a:xfrm>
            <a:off x="7942263" y="4713287"/>
            <a:ext cx="957299" cy="220800"/>
          </a:xfrm>
          <a:prstGeom prst="rect">
            <a:avLst/>
          </a:prstGeom>
          <a:noFill/>
          <a:ln>
            <a:noFill/>
          </a:ln>
        </p:spPr>
      </p:pic>
      <p:sp>
        <p:nvSpPr>
          <p:cNvPr id="44" name="Shape 44"/>
          <p:cNvSpPr txBox="1">
            <a:spLocks noGrp="1"/>
          </p:cNvSpPr>
          <p:nvPr>
            <p:ph type="ctrTitle"/>
          </p:nvPr>
        </p:nvSpPr>
        <p:spPr>
          <a:xfrm>
            <a:off x="1017587" y="1739930"/>
            <a:ext cx="6048299" cy="6207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buClr>
                <a:schemeClr val="accent3"/>
              </a:buClr>
              <a:buFont typeface="Arial"/>
              <a:buNone/>
              <a:defRPr/>
            </a:lvl1pPr>
            <a:lvl2pPr marL="0" marR="0" indent="0" algn="l" rtl="0">
              <a:spcBef>
                <a:spcPts val="0"/>
              </a:spcBef>
              <a:spcAft>
                <a:spcPts val="0"/>
              </a:spcAft>
              <a:defRPr/>
            </a:lvl2pPr>
            <a:lvl3pPr marL="0" marR="0" indent="0" algn="l" rtl="0">
              <a:spcBef>
                <a:spcPts val="0"/>
              </a:spcBef>
              <a:spcAft>
                <a:spcPts val="0"/>
              </a:spcAft>
              <a:defRPr/>
            </a:lvl3pPr>
            <a:lvl4pPr marL="0" marR="0" indent="0" algn="l" rtl="0">
              <a:spcBef>
                <a:spcPts val="0"/>
              </a:spcBef>
              <a:spcAft>
                <a:spcPts val="0"/>
              </a:spcAft>
              <a:defRPr/>
            </a:lvl4pPr>
            <a:lvl5pPr marL="0" marR="0" indent="0" algn="l" rtl="0">
              <a:spcBef>
                <a:spcPts val="0"/>
              </a:spcBef>
              <a:spcAft>
                <a:spcPts val="0"/>
              </a:spcAft>
              <a:defRPr/>
            </a:lvl5pPr>
            <a:lvl6pPr marL="457200" marR="0" indent="0" algn="l" rtl="0">
              <a:spcBef>
                <a:spcPts val="0"/>
              </a:spcBef>
              <a:spcAft>
                <a:spcPts val="0"/>
              </a:spcAft>
              <a:defRPr/>
            </a:lvl6pPr>
            <a:lvl7pPr marL="914400" marR="0" indent="0" algn="l" rtl="0">
              <a:spcBef>
                <a:spcPts val="0"/>
              </a:spcBef>
              <a:spcAft>
                <a:spcPts val="0"/>
              </a:spcAft>
              <a:defRPr/>
            </a:lvl7pPr>
            <a:lvl8pPr marL="1371600" marR="0" indent="0" algn="l" rtl="0">
              <a:spcBef>
                <a:spcPts val="0"/>
              </a:spcBef>
              <a:spcAft>
                <a:spcPts val="0"/>
              </a:spcAft>
              <a:defRPr/>
            </a:lvl8pPr>
            <a:lvl9pPr marL="1828800" marR="0" indent="0" algn="l" rtl="0">
              <a:spcBef>
                <a:spcPts val="0"/>
              </a:spcBef>
              <a:spcAft>
                <a:spcPts val="0"/>
              </a:spcAft>
              <a:defRPr/>
            </a:lvl9pPr>
          </a:lstStyle>
          <a:p>
            <a:endParaRPr/>
          </a:p>
        </p:txBody>
      </p:sp>
      <p:sp>
        <p:nvSpPr>
          <p:cNvPr id="45" name="Shape 45"/>
          <p:cNvSpPr txBox="1">
            <a:spLocks noGrp="1"/>
          </p:cNvSpPr>
          <p:nvPr>
            <p:ph type="body" idx="1"/>
          </p:nvPr>
        </p:nvSpPr>
        <p:spPr>
          <a:xfrm>
            <a:off x="1026053" y="2447127"/>
            <a:ext cx="6048299" cy="562800"/>
          </a:xfrm>
          <a:prstGeom prst="rect">
            <a:avLst/>
          </a:prstGeom>
          <a:noFill/>
          <a:ln>
            <a:noFill/>
          </a:ln>
        </p:spPr>
        <p:txBody>
          <a:bodyPr lIns="91425" tIns="91425" rIns="91425" bIns="91425" anchor="t" anchorCtr="0"/>
          <a:lstStyle>
            <a:lvl1pPr rtl="0">
              <a:spcBef>
                <a:spcPts val="1200"/>
              </a:spcBef>
              <a:buClr>
                <a:srgbClr val="1C7B70"/>
              </a:buClr>
              <a:buFont typeface="Arial"/>
              <a:buNone/>
              <a:defRPr/>
            </a:lvl1pPr>
            <a:lvl2pPr rtl="0">
              <a:spcBef>
                <a:spcPts val="300"/>
              </a:spcBef>
              <a:buClr>
                <a:srgbClr val="1C7B70"/>
              </a:buClr>
              <a:buFont typeface="Arial"/>
              <a:buNone/>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1_Title with Subtitle and Content">
    <p:spTree>
      <p:nvGrpSpPr>
        <p:cNvPr id="1" name="Shape 53"/>
        <p:cNvGrpSpPr/>
        <p:nvPr/>
      </p:nvGrpSpPr>
      <p:grpSpPr>
        <a:xfrm>
          <a:off x="0" y="0"/>
          <a:ext cx="0" cy="0"/>
          <a:chOff x="0" y="0"/>
          <a:chExt cx="0" cy="0"/>
        </a:xfrm>
      </p:grpSpPr>
      <p:sp>
        <p:nvSpPr>
          <p:cNvPr id="54" name="Shape 54"/>
          <p:cNvSpPr txBox="1">
            <a:spLocks noGrp="1"/>
          </p:cNvSpPr>
          <p:nvPr>
            <p:ph type="body" idx="1"/>
          </p:nvPr>
        </p:nvSpPr>
        <p:spPr>
          <a:xfrm>
            <a:off x="366712" y="785812"/>
            <a:ext cx="8410499" cy="346200"/>
          </a:xfrm>
          <a:prstGeom prst="rect">
            <a:avLst/>
          </a:prstGeom>
          <a:noFill/>
          <a:ln>
            <a:noFill/>
          </a:ln>
        </p:spPr>
        <p:txBody>
          <a:bodyPr lIns="91425" tIns="91425" rIns="91425" bIns="91425" anchor="t" anchorCtr="0"/>
          <a:lstStyle>
            <a:lvl1pPr marL="0" indent="0" rtl="0">
              <a:spcBef>
                <a:spcPts val="0"/>
              </a:spcBef>
              <a:buClr>
                <a:schemeClr val="lt1"/>
              </a:buClr>
              <a:buFont typeface="Arial"/>
              <a:buNone/>
              <a:defRPr/>
            </a:lvl1pPr>
            <a:lvl2pPr marL="457200" indent="0" rtl="0">
              <a:spcBef>
                <a:spcPts val="0"/>
              </a:spcBef>
              <a:buNone/>
              <a:defRPr/>
            </a:lvl2pPr>
            <a:lvl3pPr marL="914400" indent="0" rtl="0">
              <a:spcBef>
                <a:spcPts val="0"/>
              </a:spcBef>
              <a:buNone/>
              <a:defRPr/>
            </a:lvl3pPr>
            <a:lvl4pPr marL="1371600" indent="0" rtl="0">
              <a:spcBef>
                <a:spcPts val="0"/>
              </a:spcBef>
              <a:buNone/>
              <a:defRPr/>
            </a:lvl4pPr>
            <a:lvl5pPr marL="1828800" indent="0" rtl="0">
              <a:spcBef>
                <a:spcPts val="0"/>
              </a:spcBef>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
        <p:nvSpPr>
          <p:cNvPr id="55" name="Shape 55"/>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56" name="Shape 56"/>
          <p:cNvSpPr txBox="1">
            <a:spLocks noGrp="1"/>
          </p:cNvSpPr>
          <p:nvPr>
            <p:ph type="body" idx="2"/>
          </p:nvPr>
        </p:nvSpPr>
        <p:spPr>
          <a:xfrm>
            <a:off x="366714" y="1419224"/>
            <a:ext cx="8410499" cy="3038399"/>
          </a:xfrm>
          <a:prstGeom prst="rect">
            <a:avLst/>
          </a:prstGeom>
          <a:noFill/>
          <a:ln>
            <a:noFill/>
          </a:ln>
        </p:spPr>
        <p:txBody>
          <a:bodyPr lIns="91425" tIns="91425" rIns="91425" bIns="91425" anchor="t" anchorCtr="0"/>
          <a:lstStyle>
            <a:lvl1pPr rtl="0">
              <a:spcBef>
                <a:spcPts val="1200"/>
              </a:spcBef>
              <a:buClr>
                <a:schemeClr val="lt1"/>
              </a:buClr>
              <a:buFont typeface="Noto Symbol"/>
              <a:buChar char="•"/>
              <a:defRPr/>
            </a:lvl1pPr>
            <a:lvl2pPr rtl="0">
              <a:spcBef>
                <a:spcPts val="300"/>
              </a:spcBef>
              <a:buClr>
                <a:schemeClr val="lt1"/>
              </a:buClr>
              <a:buFont typeface="Verdana"/>
              <a:buChar char="–"/>
              <a:defRPr/>
            </a:lvl2pPr>
            <a:lvl3pPr rtl="0">
              <a:spcBef>
                <a:spcPts val="300"/>
              </a:spcBef>
              <a:buClr>
                <a:schemeClr val="lt1"/>
              </a:buClr>
              <a:buFont typeface="Verdana"/>
              <a:buChar char="▪"/>
              <a:defRPr/>
            </a:lvl3pPr>
            <a:lvl4pPr marL="1658937" indent="-211137" rtl="0">
              <a:spcBef>
                <a:spcPts val="300"/>
              </a:spcBef>
              <a:buClr>
                <a:schemeClr val="lt1"/>
              </a:buClr>
              <a:buFont typeface="Verdana"/>
              <a:buChar char="—"/>
              <a:defRPr/>
            </a:lvl4pPr>
            <a:lvl5pPr rtl="0">
              <a:spcBef>
                <a:spcPts val="300"/>
              </a:spcBef>
              <a:buClr>
                <a:schemeClr val="lt1"/>
              </a:buClr>
              <a:buFont typeface="Verdana"/>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Title with Subtitle Only">
    <p:spTree>
      <p:nvGrpSpPr>
        <p:cNvPr id="1" name="Shape 57"/>
        <p:cNvGrpSpPr/>
        <p:nvPr/>
      </p:nvGrpSpPr>
      <p:grpSpPr>
        <a:xfrm>
          <a:off x="0" y="0"/>
          <a:ext cx="0" cy="0"/>
          <a:chOff x="0" y="0"/>
          <a:chExt cx="0" cy="0"/>
        </a:xfrm>
      </p:grpSpPr>
      <p:sp>
        <p:nvSpPr>
          <p:cNvPr id="58" name="Shape 58"/>
          <p:cNvSpPr txBox="1">
            <a:spLocks noGrp="1"/>
          </p:cNvSpPr>
          <p:nvPr>
            <p:ph type="body" idx="1"/>
          </p:nvPr>
        </p:nvSpPr>
        <p:spPr>
          <a:xfrm>
            <a:off x="366712" y="785812"/>
            <a:ext cx="8410499" cy="346200"/>
          </a:xfrm>
          <a:prstGeom prst="rect">
            <a:avLst/>
          </a:prstGeom>
          <a:noFill/>
          <a:ln>
            <a:noFill/>
          </a:ln>
        </p:spPr>
        <p:txBody>
          <a:bodyPr lIns="91425" tIns="91425" rIns="91425" bIns="91425" anchor="t" anchorCtr="0"/>
          <a:lstStyle>
            <a:lvl1pPr marL="0" indent="0" rtl="0">
              <a:spcBef>
                <a:spcPts val="0"/>
              </a:spcBef>
              <a:buClr>
                <a:schemeClr val="lt1"/>
              </a:buClr>
              <a:buFont typeface="Arial"/>
              <a:buNone/>
              <a:defRPr/>
            </a:lvl1pPr>
            <a:lvl2pPr marL="457200" indent="0" rtl="0">
              <a:spcBef>
                <a:spcPts val="0"/>
              </a:spcBef>
              <a:buNone/>
              <a:defRPr/>
            </a:lvl2pPr>
            <a:lvl3pPr marL="914400" indent="0" rtl="0">
              <a:spcBef>
                <a:spcPts val="0"/>
              </a:spcBef>
              <a:buNone/>
              <a:defRPr/>
            </a:lvl3pPr>
            <a:lvl4pPr marL="1371600" indent="0" rtl="0">
              <a:spcBef>
                <a:spcPts val="0"/>
              </a:spcBef>
              <a:buNone/>
              <a:defRPr/>
            </a:lvl4pPr>
            <a:lvl5pPr marL="1828800" indent="0" rtl="0">
              <a:spcBef>
                <a:spcPts val="0"/>
              </a:spcBef>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
        <p:nvSpPr>
          <p:cNvPr id="59" name="Shape 59"/>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1_Title, Subtitle and Content">
    <p:spTree>
      <p:nvGrpSpPr>
        <p:cNvPr id="1" name="Shape 70"/>
        <p:cNvGrpSpPr/>
        <p:nvPr/>
      </p:nvGrpSpPr>
      <p:grpSpPr>
        <a:xfrm>
          <a:off x="0" y="0"/>
          <a:ext cx="0" cy="0"/>
          <a:chOff x="0" y="0"/>
          <a:chExt cx="0" cy="0"/>
        </a:xfrm>
      </p:grpSpPr>
      <p:sp>
        <p:nvSpPr>
          <p:cNvPr id="71" name="Shape 71"/>
          <p:cNvSpPr txBox="1">
            <a:spLocks noGrp="1"/>
          </p:cNvSpPr>
          <p:nvPr>
            <p:ph type="title"/>
          </p:nvPr>
        </p:nvSpPr>
        <p:spPr>
          <a:xfrm>
            <a:off x="457200" y="205979"/>
            <a:ext cx="8229600" cy="857400"/>
          </a:xfrm>
          <a:prstGeom prst="rect">
            <a:avLst/>
          </a:prstGeom>
          <a:noFill/>
          <a:ln>
            <a:noFill/>
          </a:ln>
        </p:spPr>
        <p:txBody>
          <a:bodyPr lIns="91425" tIns="91425" rIns="91425" bIns="91425" anchor="t" anchorCtr="0"/>
          <a:lstStyle>
            <a:lvl1pPr algn="l" rtl="0">
              <a:spcBef>
                <a:spcPts val="0"/>
              </a:spcBef>
              <a:spcAft>
                <a:spcPts val="0"/>
              </a:spcAft>
              <a:defRPr/>
            </a:lvl1pPr>
            <a:lvl2pPr algn="l" rtl="0">
              <a:spcBef>
                <a:spcPts val="0"/>
              </a:spcBef>
              <a:spcAft>
                <a:spcPts val="0"/>
              </a:spcAft>
              <a:defRPr/>
            </a:lvl2pPr>
            <a:lvl3pPr algn="l" rtl="0">
              <a:spcBef>
                <a:spcPts val="0"/>
              </a:spcBef>
              <a:spcAft>
                <a:spcPts val="0"/>
              </a:spcAft>
              <a:defRPr/>
            </a:lvl3pPr>
            <a:lvl4pPr algn="l" rtl="0">
              <a:spcBef>
                <a:spcPts val="0"/>
              </a:spcBef>
              <a:spcAft>
                <a:spcPts val="0"/>
              </a:spcAft>
              <a:defRPr/>
            </a:lvl4pPr>
            <a:lvl5pPr algn="l" rtl="0">
              <a:spcBef>
                <a:spcPts val="0"/>
              </a:spcBef>
              <a:spcAft>
                <a:spcPts val="0"/>
              </a:spcAft>
              <a:defRPr/>
            </a:lvl5pPr>
            <a:lvl6pPr marL="457200" algn="l" rtl="0">
              <a:spcBef>
                <a:spcPts val="0"/>
              </a:spcBef>
              <a:spcAft>
                <a:spcPts val="0"/>
              </a:spcAft>
              <a:defRPr/>
            </a:lvl6pPr>
            <a:lvl7pPr marL="914400" algn="l" rtl="0">
              <a:spcBef>
                <a:spcPts val="0"/>
              </a:spcBef>
              <a:spcAft>
                <a:spcPts val="0"/>
              </a:spcAft>
              <a:defRPr/>
            </a:lvl7pPr>
            <a:lvl8pPr marL="1371600" algn="l" rtl="0">
              <a:spcBef>
                <a:spcPts val="0"/>
              </a:spcBef>
              <a:spcAft>
                <a:spcPts val="0"/>
              </a:spcAft>
              <a:defRPr/>
            </a:lvl8pPr>
            <a:lvl9pPr marL="1828800" algn="l" rtl="0">
              <a:spcBef>
                <a:spcPts val="0"/>
              </a:spcBef>
              <a:spcAft>
                <a:spcPts val="0"/>
              </a:spcAft>
              <a:defRPr/>
            </a:lvl9pPr>
          </a:lstStyle>
          <a:p>
            <a:endParaRPr/>
          </a:p>
        </p:txBody>
      </p:sp>
      <p:sp>
        <p:nvSpPr>
          <p:cNvPr id="72" name="Shape 72"/>
          <p:cNvSpPr txBox="1">
            <a:spLocks noGrp="1"/>
          </p:cNvSpPr>
          <p:nvPr>
            <p:ph type="body" idx="1"/>
          </p:nvPr>
        </p:nvSpPr>
        <p:spPr>
          <a:xfrm>
            <a:off x="457200" y="1200150"/>
            <a:ext cx="8229600" cy="33945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73" name="Shape 73"/>
          <p:cNvSpPr txBox="1">
            <a:spLocks noGrp="1"/>
          </p:cNvSpPr>
          <p:nvPr>
            <p:ph type="body" idx="2"/>
          </p:nvPr>
        </p:nvSpPr>
        <p:spPr>
          <a:xfrm>
            <a:off x="567274" y="951201"/>
            <a:ext cx="8119500" cy="259799"/>
          </a:xfrm>
          <a:prstGeom prst="rect">
            <a:avLst/>
          </a:prstGeom>
          <a:noFill/>
          <a:ln>
            <a:noFill/>
          </a:ln>
        </p:spPr>
        <p:txBody>
          <a:bodyPr lIns="91425" tIns="91425" rIns="91425" bIns="91425" anchor="t" anchorCtr="0"/>
          <a:lstStyle>
            <a:lvl1pPr marL="0" indent="0" rtl="0">
              <a:spcBef>
                <a:spcPts val="0"/>
              </a:spcBef>
              <a:buClr>
                <a:schemeClr val="dk1"/>
              </a:buClr>
              <a:buFont typeface="Arial"/>
              <a:buNone/>
              <a:defRPr/>
            </a:lvl1pPr>
            <a:lvl2pPr marL="457200" indent="0" rtl="0">
              <a:spcBef>
                <a:spcPts val="0"/>
              </a:spcBef>
              <a:buNone/>
              <a:defRPr/>
            </a:lvl2pPr>
            <a:lvl3pPr marL="914400" indent="0" rtl="0">
              <a:spcBef>
                <a:spcPts val="0"/>
              </a:spcBef>
              <a:buNone/>
              <a:defRPr/>
            </a:lvl3pPr>
            <a:lvl4pPr marL="1371600" indent="0" rtl="0">
              <a:spcBef>
                <a:spcPts val="0"/>
              </a:spcBef>
              <a:buNone/>
              <a:defRPr/>
            </a:lvl4pPr>
            <a:lvl5pPr marL="1828800" indent="0" rtl="0">
              <a:spcBef>
                <a:spcPts val="0"/>
              </a:spcBef>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Title Only, no circles">
    <p:spTree>
      <p:nvGrpSpPr>
        <p:cNvPr id="1" name=""/>
        <p:cNvGrpSpPr/>
        <p:nvPr/>
      </p:nvGrpSpPr>
      <p:grpSpPr>
        <a:xfrm>
          <a:off x="0" y="0"/>
          <a:ext cx="0" cy="0"/>
          <a:chOff x="0" y="0"/>
          <a:chExt cx="0" cy="0"/>
        </a:xfrm>
      </p:grpSpPr>
      <p:sp>
        <p:nvSpPr>
          <p:cNvPr id="4" name="Title 1"/>
          <p:cNvSpPr>
            <a:spLocks noGrp="1"/>
          </p:cNvSpPr>
          <p:nvPr>
            <p:ph type="title" hasCustomPrompt="1"/>
          </p:nvPr>
        </p:nvSpPr>
        <p:spPr bwMode="gray">
          <a:xfrm>
            <a:off x="366713" y="325438"/>
            <a:ext cx="8410575" cy="460375"/>
          </a:xfrm>
          <a:prstGeom prst="rect">
            <a:avLst/>
          </a:prstGeom>
          <a:noFill/>
        </p:spPr>
        <p:txBody>
          <a:bodyPr lIns="0" tIns="0" rIns="0" bIns="0" anchor="t" anchorCtr="0"/>
          <a:lstStyle>
            <a:lvl1pPr>
              <a:lnSpc>
                <a:spcPct val="90000"/>
              </a:lnSpc>
              <a:defRPr sz="3200">
                <a:solidFill>
                  <a:srgbClr val="00685D"/>
                </a:solidFill>
                <a:latin typeface="Arial"/>
                <a:cs typeface="Arial"/>
              </a:defRPr>
            </a:lvl1pPr>
          </a:lstStyle>
          <a:p>
            <a:r>
              <a:rPr lang="en-US" dirty="0" smtClean="0"/>
              <a:t>Click to Edit Master Title Style</a:t>
            </a:r>
            <a:endParaRPr lang="en-US" dirty="0"/>
          </a:p>
        </p:txBody>
      </p:sp>
    </p:spTree>
    <p:extLst>
      <p:ext uri="{BB962C8B-B14F-4D97-AF65-F5344CB8AC3E}">
        <p14:creationId xmlns:p14="http://schemas.microsoft.com/office/powerpoint/2010/main" val="416183097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 Id="rId15"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17232A"/>
        </a:solidFill>
        <a:effectLst/>
      </p:bgPr>
    </p:bg>
    <p:spTree>
      <p:nvGrpSpPr>
        <p:cNvPr id="1" name="Shape 4"/>
        <p:cNvGrpSpPr/>
        <p:nvPr/>
      </p:nvGrpSpPr>
      <p:grpSpPr>
        <a:xfrm>
          <a:off x="0" y="0"/>
          <a:ext cx="0" cy="0"/>
          <a:chOff x="0" y="0"/>
          <a:chExt cx="0" cy="0"/>
        </a:xfrm>
      </p:grpSpPr>
      <p:sp>
        <p:nvSpPr>
          <p:cNvPr id="5" name="Shape 5"/>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pic>
        <p:nvPicPr>
          <p:cNvPr id="6" name="Shape 6"/>
          <p:cNvPicPr preferRelativeResize="0"/>
          <p:nvPr/>
        </p:nvPicPr>
        <p:blipFill rotWithShape="1">
          <a:blip r:embed="rId15">
            <a:alphaModFix/>
          </a:blip>
          <a:srcRect/>
          <a:stretch/>
        </p:blipFill>
        <p:spPr>
          <a:xfrm>
            <a:off x="7942263" y="4713287"/>
            <a:ext cx="957299" cy="220800"/>
          </a:xfrm>
          <a:prstGeom prst="rect">
            <a:avLst/>
          </a:prstGeom>
          <a:noFill/>
          <a:ln>
            <a:noFill/>
          </a:ln>
        </p:spPr>
      </p:pic>
      <p:sp>
        <p:nvSpPr>
          <p:cNvPr id="7" name="Shape 7"/>
          <p:cNvSpPr txBox="1"/>
          <p:nvPr/>
        </p:nvSpPr>
        <p:spPr>
          <a:xfrm flipH="1">
            <a:off x="8553450" y="5021262"/>
            <a:ext cx="533399" cy="123899"/>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7F7F7F"/>
              </a:buClr>
              <a:buSzPct val="25000"/>
              <a:buFont typeface="Arial"/>
              <a:buNone/>
            </a:pPr>
            <a:fld id="{00000000-1234-1234-1234-123412341234}" type="slidenum">
              <a:rPr lang="en" sz="800" b="0" i="0" u="none" strike="noStrike" cap="none" baseline="0">
                <a:solidFill>
                  <a:srgbClr val="7F7F7F"/>
                </a:solidFill>
                <a:latin typeface="Arial"/>
                <a:ea typeface="Arial"/>
                <a:cs typeface="Arial"/>
                <a:sym typeface="Arial"/>
                <a:rtl val="0"/>
              </a:rPr>
              <a:t>‹#›</a:t>
            </a:fld>
            <a:endParaRPr lang="en" sz="800" b="0" i="0" u="none" strike="noStrike" cap="none" baseline="0">
              <a:solidFill>
                <a:srgbClr val="7F7F7F"/>
              </a:solidFill>
              <a:latin typeface="Arial"/>
              <a:ea typeface="Arial"/>
              <a:cs typeface="Arial"/>
              <a:sym typeface="Arial"/>
              <a:rtl val="0"/>
            </a:endParaRPr>
          </a:p>
        </p:txBody>
      </p:sp>
      <p:sp>
        <p:nvSpPr>
          <p:cNvPr id="8" name="Shape 8"/>
          <p:cNvSpPr txBox="1"/>
          <p:nvPr/>
        </p:nvSpPr>
        <p:spPr>
          <a:xfrm>
            <a:off x="366712" y="5018087"/>
            <a:ext cx="2274900" cy="92399"/>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7F7F7F"/>
              </a:buClr>
              <a:buSzPct val="25000"/>
              <a:buFont typeface="Arial"/>
              <a:buNone/>
            </a:pPr>
            <a:r>
              <a:rPr lang="en" sz="600" b="0" i="0" u="none" strike="noStrike" cap="none" baseline="0">
                <a:solidFill>
                  <a:srgbClr val="7F7F7F"/>
                </a:solidFill>
                <a:latin typeface="Arial"/>
                <a:ea typeface="Arial"/>
                <a:cs typeface="Arial"/>
                <a:sym typeface="Arial"/>
                <a:rtl val="0"/>
              </a:rPr>
              <a:t>© Copyright 2015 Pivotal. All rights reserved.</a:t>
            </a:r>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3" r:id="rId3"/>
    <p:sldLayoutId id="2147483654" r:id="rId4"/>
    <p:sldLayoutId id="2147483655" r:id="rId5"/>
    <p:sldLayoutId id="2147483657" r:id="rId6"/>
    <p:sldLayoutId id="2147483658" r:id="rId7"/>
    <p:sldLayoutId id="2147483662" r:id="rId8"/>
    <p:sldLayoutId id="2147483683" r:id="rId9"/>
    <p:sldLayoutId id="2147483685" r:id="rId10"/>
    <p:sldLayoutId id="2147483686" r:id="rId11"/>
    <p:sldLayoutId id="2147483687" r:id="rId12"/>
    <p:sldLayoutId id="2147483688" r:id="rId13"/>
  </p:sldLayoutIdLst>
  <p:hf sldNum="0" hdr="0" ftr="0" dt="0"/>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g"/><Relationship Id="rId4" Type="http://schemas.openxmlformats.org/officeDocument/2006/relationships/image" Target="../media/image5.png"/><Relationship Id="rId5" Type="http://schemas.openxmlformats.org/officeDocument/2006/relationships/image" Target="../media/image6.png"/><Relationship Id="rId6" Type="http://schemas.microsoft.com/office/2007/relationships/hdphoto" Target="../media/hdphoto1.wdp"/><Relationship Id="rId1" Type="http://schemas.openxmlformats.org/officeDocument/2006/relationships/slideLayout" Target="../slideLayouts/slideLayout1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xml"/><Relationship Id="rId3" Type="http://schemas.openxmlformats.org/officeDocument/2006/relationships/image" Target="../media/image39.jpeg"/></Relationships>
</file>

<file path=ppt/slides/_rels/slide17.xml.rels><?xml version="1.0" encoding="UTF-8" standalone="yes"?>
<Relationships xmlns="http://schemas.openxmlformats.org/package/2006/relationships"><Relationship Id="rId3" Type="http://schemas.openxmlformats.org/officeDocument/2006/relationships/image" Target="../media/image41.tiff"/><Relationship Id="rId4" Type="http://schemas.openxmlformats.org/officeDocument/2006/relationships/image" Target="../media/image42.png"/><Relationship Id="rId1" Type="http://schemas.openxmlformats.org/officeDocument/2006/relationships/slideLayout" Target="../slideLayouts/slideLayout9.xml"/><Relationship Id="rId2" Type="http://schemas.openxmlformats.org/officeDocument/2006/relationships/image" Target="../media/image4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43.emf"/></Relationships>
</file>

<file path=ppt/slides/_rels/slide19.xml.rels><?xml version="1.0" encoding="UTF-8" standalone="yes"?>
<Relationships xmlns="http://schemas.openxmlformats.org/package/2006/relationships"><Relationship Id="rId3" Type="http://schemas.openxmlformats.org/officeDocument/2006/relationships/image" Target="../media/image44.png"/><Relationship Id="rId4" Type="http://schemas.openxmlformats.org/officeDocument/2006/relationships/image" Target="../media/image45.png"/><Relationship Id="rId1" Type="http://schemas.openxmlformats.org/officeDocument/2006/relationships/slideLayout" Target="../slideLayouts/slideLayout6.xml"/><Relationship Id="rId2"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46.png"/></Relationships>
</file>

<file path=ppt/slides/_rels/slide21.xml.rels><?xml version="1.0" encoding="UTF-8" standalone="yes"?>
<Relationships xmlns="http://schemas.openxmlformats.org/package/2006/relationships"><Relationship Id="rId3" Type="http://schemas.openxmlformats.org/officeDocument/2006/relationships/image" Target="../media/image47.png"/><Relationship Id="rId4" Type="http://schemas.openxmlformats.org/officeDocument/2006/relationships/image" Target="../media/image48.png"/><Relationship Id="rId1" Type="http://schemas.openxmlformats.org/officeDocument/2006/relationships/slideLayout" Target="../slideLayouts/slideLayout6.xml"/><Relationship Id="rId2" Type="http://schemas.openxmlformats.org/officeDocument/2006/relationships/notesSlide" Target="../notesSlides/notesSlide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49.png"/></Relationships>
</file>

<file path=ppt/slides/_rels/slide23.xml.rels><?xml version="1.0" encoding="UTF-8" standalone="yes"?>
<Relationships xmlns="http://schemas.openxmlformats.org/package/2006/relationships"><Relationship Id="rId3" Type="http://schemas.openxmlformats.org/officeDocument/2006/relationships/image" Target="../media/image50.png"/><Relationship Id="rId4" Type="http://schemas.openxmlformats.org/officeDocument/2006/relationships/image" Target="../media/image51.png"/><Relationship Id="rId5" Type="http://schemas.openxmlformats.org/officeDocument/2006/relationships/image" Target="../media/image52.png"/><Relationship Id="rId6" Type="http://schemas.openxmlformats.org/officeDocument/2006/relationships/image" Target="../media/image53.png"/><Relationship Id="rId1" Type="http://schemas.openxmlformats.org/officeDocument/2006/relationships/slideLayout" Target="../slideLayouts/slideLayout10.xml"/><Relationship Id="rId2" Type="http://schemas.openxmlformats.org/officeDocument/2006/relationships/notesSlide" Target="../notesSlides/notesSlide14.xml"/></Relationships>
</file>

<file path=ppt/slides/_rels/slide24.xml.rels><?xml version="1.0" encoding="UTF-8" standalone="yes"?>
<Relationships xmlns="http://schemas.openxmlformats.org/package/2006/relationships"><Relationship Id="rId3" Type="http://schemas.openxmlformats.org/officeDocument/2006/relationships/image" Target="../media/image54.png"/><Relationship Id="rId4" Type="http://schemas.microsoft.com/office/2007/relationships/hdphoto" Target="../media/hdphoto2.wdp"/><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5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8.jpe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 Id="rId6" Type="http://schemas.openxmlformats.org/officeDocument/2006/relationships/image" Target="../media/image12.png"/><Relationship Id="rId7" Type="http://schemas.openxmlformats.org/officeDocument/2006/relationships/image" Target="../media/image13.png"/><Relationship Id="rId8" Type="http://schemas.openxmlformats.org/officeDocument/2006/relationships/image" Target="../media/image14.png"/><Relationship Id="rId9" Type="http://schemas.openxmlformats.org/officeDocument/2006/relationships/image" Target="../media/image15.png"/><Relationship Id="rId10" Type="http://schemas.openxmlformats.org/officeDocument/2006/relationships/image" Target="../media/image16.png"/><Relationship Id="rId11" Type="http://schemas.openxmlformats.org/officeDocument/2006/relationships/image" Target="../media/image17.png"/><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5.xml.rels><?xml version="1.0" encoding="UTF-8" standalone="yes"?>
<Relationships xmlns="http://schemas.openxmlformats.org/package/2006/relationships"><Relationship Id="rId9" Type="http://schemas.openxmlformats.org/officeDocument/2006/relationships/image" Target="../media/image24.png"/><Relationship Id="rId20" Type="http://schemas.openxmlformats.org/officeDocument/2006/relationships/image" Target="../media/image35.png"/><Relationship Id="rId21" Type="http://schemas.openxmlformats.org/officeDocument/2006/relationships/image" Target="../media/image36.jpeg"/><Relationship Id="rId10" Type="http://schemas.openxmlformats.org/officeDocument/2006/relationships/image" Target="../media/image25.png"/><Relationship Id="rId11" Type="http://schemas.openxmlformats.org/officeDocument/2006/relationships/image" Target="../media/image26.png"/><Relationship Id="rId12" Type="http://schemas.openxmlformats.org/officeDocument/2006/relationships/image" Target="../media/image27.png"/><Relationship Id="rId13" Type="http://schemas.openxmlformats.org/officeDocument/2006/relationships/image" Target="../media/image28.png"/><Relationship Id="rId14" Type="http://schemas.openxmlformats.org/officeDocument/2006/relationships/image" Target="../media/image29.png"/><Relationship Id="rId15" Type="http://schemas.openxmlformats.org/officeDocument/2006/relationships/image" Target="../media/image30.png"/><Relationship Id="rId16" Type="http://schemas.openxmlformats.org/officeDocument/2006/relationships/image" Target="../media/image31.png"/><Relationship Id="rId17" Type="http://schemas.openxmlformats.org/officeDocument/2006/relationships/image" Target="../media/image32.png"/><Relationship Id="rId18" Type="http://schemas.openxmlformats.org/officeDocument/2006/relationships/image" Target="../media/image33.png"/><Relationship Id="rId19" Type="http://schemas.openxmlformats.org/officeDocument/2006/relationships/image" Target="../media/image34.png"/><Relationship Id="rId1" Type="http://schemas.openxmlformats.org/officeDocument/2006/relationships/slideLayout" Target="../slideLayouts/slideLayout10.xml"/><Relationship Id="rId2" Type="http://schemas.openxmlformats.org/officeDocument/2006/relationships/notesSlide" Target="../notesSlides/notesSlide3.xml"/><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0.png"/><Relationship Id="rId6" Type="http://schemas.openxmlformats.org/officeDocument/2006/relationships/image" Target="../media/image21.png"/><Relationship Id="rId7" Type="http://schemas.openxmlformats.org/officeDocument/2006/relationships/image" Target="../media/image22.png"/><Relationship Id="rId8" Type="http://schemas.openxmlformats.org/officeDocument/2006/relationships/image" Target="../media/image23.png"/></Relationships>
</file>

<file path=ppt/slides/_rels/slide6.xml.rels><?xml version="1.0" encoding="UTF-8" standalone="yes"?>
<Relationships xmlns="http://schemas.openxmlformats.org/package/2006/relationships"><Relationship Id="rId3" Type="http://schemas.openxmlformats.org/officeDocument/2006/relationships/image" Target="../media/image37.jpeg"/><Relationship Id="rId4" Type="http://schemas.openxmlformats.org/officeDocument/2006/relationships/image" Target="../media/image38.png"/><Relationship Id="rId1" Type="http://schemas.openxmlformats.org/officeDocument/2006/relationships/slideLayout" Target="../slideLayouts/slideLayout13.xml"/><Relationship Id="rId2"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7.jpeg"/><Relationship Id="rId4" Type="http://schemas.openxmlformats.org/officeDocument/2006/relationships/image" Target="../media/image38.png"/><Relationship Id="rId1" Type="http://schemas.openxmlformats.org/officeDocument/2006/relationships/slideLayout" Target="../slideLayouts/slideLayout13.xml"/><Relationship Id="rId2" Type="http://schemas.openxmlformats.org/officeDocument/2006/relationships/notesSlide" Target="../notesSlides/notesSlide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p:cNvPicPr>
          <p:nvPr/>
        </p:nvPicPr>
        <p:blipFill rotWithShape="1">
          <a:blip r:embed="rId3">
            <a:extLst>
              <a:ext uri="{28A0092B-C50C-407E-A947-70E740481C1C}">
                <a14:useLocalDpi xmlns:a14="http://schemas.microsoft.com/office/drawing/2010/main" val="0"/>
              </a:ext>
            </a:extLst>
          </a:blip>
          <a:srcRect t="5795" b="5795"/>
          <a:stretch/>
        </p:blipFill>
        <p:spPr>
          <a:xfrm>
            <a:off x="-13167" y="0"/>
            <a:ext cx="9157167" cy="5143500"/>
          </a:xfrm>
          <a:prstGeom prst="rect">
            <a:avLst/>
          </a:prstGeom>
        </p:spPr>
      </p:pic>
      <p:sp>
        <p:nvSpPr>
          <p:cNvPr id="14" name="Shape 251"/>
          <p:cNvSpPr/>
          <p:nvPr/>
        </p:nvSpPr>
        <p:spPr>
          <a:xfrm>
            <a:off x="0" y="0"/>
            <a:ext cx="9144000" cy="5143500"/>
          </a:xfrm>
          <a:prstGeom prst="rect">
            <a:avLst/>
          </a:prstGeom>
          <a:solidFill>
            <a:srgbClr val="182730">
              <a:alpha val="77000"/>
            </a:srgbClr>
          </a:solidFill>
          <a:ln>
            <a:noFill/>
          </a:ln>
        </p:spPr>
        <p:txBody>
          <a:bodyPr lIns="91425" tIns="45700" rIns="91425" bIns="45700" anchor="ctr" anchorCtr="0">
            <a:noAutofit/>
          </a:bodyPr>
          <a:lstStyle/>
          <a:p>
            <a:pPr algn="ctr"/>
            <a:endParaRPr>
              <a:solidFill>
                <a:srgbClr val="FFFFFF"/>
              </a:solidFill>
              <a:latin typeface="Arial"/>
              <a:ea typeface="Arial"/>
              <a:cs typeface="Arial"/>
              <a:sym typeface="Arial"/>
            </a:endParaRPr>
          </a:p>
        </p:txBody>
      </p:sp>
      <p:pic>
        <p:nvPicPr>
          <p:cNvPr id="8" name="Picture 7" descr="pivotal_whit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3110" y="978442"/>
            <a:ext cx="1368554" cy="336279"/>
          </a:xfrm>
          <a:prstGeom prst="rect">
            <a:avLst/>
          </a:prstGeom>
        </p:spPr>
      </p:pic>
      <p:pic>
        <p:nvPicPr>
          <p:cNvPr id="7" name="Picture 6" descr="pivotal_teal.png"/>
          <p:cNvPicPr>
            <a:picLocks noChangeAspect="1"/>
          </p:cNvPicPr>
          <p:nvPr/>
        </p:nvPicPr>
        <p:blipFill>
          <a:blip r:embed="rId5">
            <a:lum bright="70000" contrast="-70000"/>
            <a:extLst>
              <a:ext uri="{BEBA8EAE-BF5A-486C-A8C5-ECC9F3942E4B}">
                <a14:imgProps xmlns:a14="http://schemas.microsoft.com/office/drawing/2010/main">
                  <a14:imgLayer r:embed="rId6">
                    <a14:imgEffect>
                      <a14:colorTemperature colorTemp="11500"/>
                    </a14:imgEffect>
                    <a14:imgEffect>
                      <a14:saturation sat="0"/>
                    </a14:imgEffect>
                  </a14:imgLayer>
                </a14:imgProps>
              </a:ext>
              <a:ext uri="{28A0092B-C50C-407E-A947-70E740481C1C}">
                <a14:useLocalDpi xmlns:a14="http://schemas.microsoft.com/office/drawing/2010/main" val="0"/>
              </a:ext>
            </a:extLst>
          </a:blip>
          <a:stretch>
            <a:fillRect/>
          </a:stretch>
        </p:blipFill>
        <p:spPr>
          <a:xfrm>
            <a:off x="8272780" y="4855076"/>
            <a:ext cx="731520" cy="171298"/>
          </a:xfrm>
          <a:prstGeom prst="rect">
            <a:avLst/>
          </a:prstGeom>
        </p:spPr>
      </p:pic>
      <p:sp>
        <p:nvSpPr>
          <p:cNvPr id="10" name="TextBox 9"/>
          <p:cNvSpPr txBox="1"/>
          <p:nvPr/>
        </p:nvSpPr>
        <p:spPr>
          <a:xfrm>
            <a:off x="623455" y="1609787"/>
            <a:ext cx="7897090" cy="1231106"/>
          </a:xfrm>
          <a:prstGeom prst="rect">
            <a:avLst/>
          </a:prstGeom>
          <a:noFill/>
          <a:effectLst>
            <a:outerShdw blurRad="63500" sx="102000" sy="102000" algn="ctr" rotWithShape="0">
              <a:prstClr val="black">
                <a:alpha val="40000"/>
              </a:prstClr>
            </a:outerShdw>
          </a:effectLst>
        </p:spPr>
        <p:txBody>
          <a:bodyPr wrap="square" rtlCol="0">
            <a:spAutoFit/>
          </a:bodyPr>
          <a:lstStyle/>
          <a:p>
            <a:pPr>
              <a:spcAft>
                <a:spcPts val="1200"/>
              </a:spcAft>
            </a:pPr>
            <a:r>
              <a:rPr lang="en-US" sz="4200" b="1" spc="-100" dirty="0" smtClean="0">
                <a:solidFill>
                  <a:srgbClr val="00AE9E"/>
                </a:solidFill>
                <a:effectLst>
                  <a:outerShdw blurRad="50800" dist="38100" dir="5400000" algn="t" rotWithShape="0">
                    <a:prstClr val="black">
                      <a:alpha val="40000"/>
                    </a:prstClr>
                  </a:outerShdw>
                </a:effectLst>
                <a:cs typeface="Arial"/>
              </a:rPr>
              <a:t>Pivotal Cloud Foundry</a:t>
            </a:r>
          </a:p>
          <a:p>
            <a:pPr>
              <a:lnSpc>
                <a:spcPct val="90000"/>
              </a:lnSpc>
              <a:spcAft>
                <a:spcPts val="1200"/>
              </a:spcAft>
            </a:pPr>
            <a:r>
              <a:rPr lang="en-US" sz="2400" b="1" spc="-100" dirty="0" smtClean="0">
                <a:solidFill>
                  <a:schemeClr val="bg1"/>
                </a:solidFill>
                <a:effectLst>
                  <a:outerShdw blurRad="50800" dist="38100" dir="5400000" algn="t" rotWithShape="0">
                    <a:prstClr val="black">
                      <a:alpha val="40000"/>
                    </a:prstClr>
                  </a:outerShdw>
                </a:effectLst>
                <a:cs typeface="Arial"/>
              </a:rPr>
              <a:t>Services Overview</a:t>
            </a:r>
            <a:endParaRPr lang="en-US" sz="2400" b="1" spc="-100" dirty="0">
              <a:solidFill>
                <a:schemeClr val="bg1"/>
              </a:solidFill>
              <a:effectLst>
                <a:outerShdw blurRad="50800" dist="38100" dir="5400000" algn="t" rotWithShape="0">
                  <a:prstClr val="black">
                    <a:alpha val="40000"/>
                  </a:prstClr>
                </a:outerShdw>
              </a:effectLst>
              <a:cs typeface="Arial"/>
            </a:endParaRPr>
          </a:p>
        </p:txBody>
      </p:sp>
      <p:sp>
        <p:nvSpPr>
          <p:cNvPr id="11" name="TextBox 10"/>
          <p:cNvSpPr txBox="1"/>
          <p:nvPr/>
        </p:nvSpPr>
        <p:spPr>
          <a:xfrm>
            <a:off x="623455" y="4162894"/>
            <a:ext cx="7897090" cy="623248"/>
          </a:xfrm>
          <a:prstGeom prst="rect">
            <a:avLst/>
          </a:prstGeom>
          <a:noFill/>
        </p:spPr>
        <p:txBody>
          <a:bodyPr wrap="square" rtlCol="0">
            <a:spAutoFit/>
          </a:bodyPr>
          <a:lstStyle/>
          <a:p>
            <a:pPr>
              <a:spcAft>
                <a:spcPts val="300"/>
              </a:spcAft>
            </a:pPr>
            <a:r>
              <a:rPr lang="en-US" sz="1600" dirty="0" smtClean="0">
                <a:solidFill>
                  <a:srgbClr val="FFFFFF"/>
                </a:solidFill>
                <a:cs typeface="Arial"/>
              </a:rPr>
              <a:t>Ben Bertka / Platform Architect</a:t>
            </a:r>
            <a:endParaRPr lang="en-US" sz="1600" dirty="0">
              <a:solidFill>
                <a:srgbClr val="FFFFFF"/>
              </a:solidFill>
              <a:cs typeface="Arial"/>
            </a:endParaRPr>
          </a:p>
          <a:p>
            <a:pPr>
              <a:spcAft>
                <a:spcPts val="300"/>
              </a:spcAft>
            </a:pPr>
            <a:r>
              <a:rPr lang="en-US" sz="1600" dirty="0" err="1" smtClean="0">
                <a:solidFill>
                  <a:srgbClr val="FFFFFF"/>
                </a:solidFill>
              </a:rPr>
              <a:t>bbertka@pivotal.io</a:t>
            </a:r>
            <a:endParaRPr lang="en-US" sz="1600" dirty="0">
              <a:solidFill>
                <a:srgbClr val="FFFFFF"/>
              </a:solidFill>
              <a:cs typeface="Arial"/>
            </a:endParaRPr>
          </a:p>
        </p:txBody>
      </p:sp>
    </p:spTree>
    <p:extLst>
      <p:ext uri="{BB962C8B-B14F-4D97-AF65-F5344CB8AC3E}">
        <p14:creationId xmlns:p14="http://schemas.microsoft.com/office/powerpoint/2010/main" val="3130142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4683400" y="1408576"/>
            <a:ext cx="2842014" cy="2488734"/>
          </a:xfrm>
          <a:prstGeom prst="rect">
            <a:avLst/>
          </a:prstGeom>
          <a:noFill/>
          <a:ln w="1270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none" rtlCol="0" anchor="t"/>
          <a:lstStyle/>
          <a:p>
            <a:pPr algn="ctr"/>
            <a:r>
              <a:rPr lang="en-US" sz="800" dirty="0" smtClean="0">
                <a:solidFill>
                  <a:schemeClr val="bg2"/>
                </a:solidFill>
              </a:rPr>
              <a:t>Pivotal Cloud Foundry</a:t>
            </a:r>
          </a:p>
        </p:txBody>
      </p:sp>
      <p:sp>
        <p:nvSpPr>
          <p:cNvPr id="23" name="Rectangle 22"/>
          <p:cNvSpPr/>
          <p:nvPr/>
        </p:nvSpPr>
        <p:spPr>
          <a:xfrm>
            <a:off x="4931572" y="1690616"/>
            <a:ext cx="622192" cy="541806"/>
          </a:xfrm>
          <a:prstGeom prst="rect">
            <a:avLst/>
          </a:prstGeom>
          <a:solidFill>
            <a:schemeClr val="accent1">
              <a:lumMod val="40000"/>
              <a:lumOff val="6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dirty="0" smtClean="0">
                <a:solidFill>
                  <a:schemeClr val="bg2"/>
                </a:solidFill>
              </a:rPr>
              <a:t>Cell</a:t>
            </a:r>
            <a:endParaRPr lang="en-US" sz="800" dirty="0">
              <a:solidFill>
                <a:schemeClr val="bg2"/>
              </a:solidFill>
            </a:endParaRPr>
          </a:p>
        </p:txBody>
      </p:sp>
      <p:sp>
        <p:nvSpPr>
          <p:cNvPr id="24" name="Rectangle 23"/>
          <p:cNvSpPr/>
          <p:nvPr/>
        </p:nvSpPr>
        <p:spPr>
          <a:xfrm>
            <a:off x="5784690" y="1689751"/>
            <a:ext cx="622192" cy="541806"/>
          </a:xfrm>
          <a:prstGeom prst="rect">
            <a:avLst/>
          </a:prstGeom>
          <a:solidFill>
            <a:schemeClr val="accent1">
              <a:lumMod val="40000"/>
              <a:lumOff val="6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dirty="0" smtClean="0">
                <a:solidFill>
                  <a:schemeClr val="bg2"/>
                </a:solidFill>
              </a:rPr>
              <a:t>Cell</a:t>
            </a:r>
            <a:endParaRPr lang="en-US" sz="800" dirty="0">
              <a:solidFill>
                <a:schemeClr val="bg2"/>
              </a:solidFill>
            </a:endParaRPr>
          </a:p>
        </p:txBody>
      </p:sp>
      <p:sp>
        <p:nvSpPr>
          <p:cNvPr id="25" name="Rectangle 24"/>
          <p:cNvSpPr/>
          <p:nvPr/>
        </p:nvSpPr>
        <p:spPr>
          <a:xfrm>
            <a:off x="6653287" y="1689751"/>
            <a:ext cx="622192" cy="541806"/>
          </a:xfrm>
          <a:prstGeom prst="rect">
            <a:avLst/>
          </a:prstGeom>
          <a:solidFill>
            <a:schemeClr val="accent1">
              <a:lumMod val="40000"/>
              <a:lumOff val="6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dirty="0" smtClean="0">
                <a:solidFill>
                  <a:schemeClr val="bg2"/>
                </a:solidFill>
              </a:rPr>
              <a:t>Cell</a:t>
            </a:r>
            <a:endParaRPr lang="en-US" sz="800" dirty="0">
              <a:solidFill>
                <a:schemeClr val="bg2"/>
              </a:solidFill>
            </a:endParaRPr>
          </a:p>
        </p:txBody>
      </p:sp>
      <p:sp>
        <p:nvSpPr>
          <p:cNvPr id="26" name="Rectangle 25"/>
          <p:cNvSpPr/>
          <p:nvPr/>
        </p:nvSpPr>
        <p:spPr>
          <a:xfrm>
            <a:off x="4930690" y="2339302"/>
            <a:ext cx="622192" cy="541806"/>
          </a:xfrm>
          <a:prstGeom prst="rect">
            <a:avLst/>
          </a:prstGeom>
          <a:solidFill>
            <a:schemeClr val="accent1">
              <a:lumMod val="40000"/>
              <a:lumOff val="6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dirty="0" smtClean="0">
                <a:solidFill>
                  <a:schemeClr val="bg2"/>
                </a:solidFill>
              </a:rPr>
              <a:t>Cell</a:t>
            </a:r>
            <a:endParaRPr lang="en-US" sz="800" dirty="0">
              <a:solidFill>
                <a:schemeClr val="bg2"/>
              </a:solidFill>
            </a:endParaRPr>
          </a:p>
        </p:txBody>
      </p:sp>
      <p:sp>
        <p:nvSpPr>
          <p:cNvPr id="27" name="Rectangle 26"/>
          <p:cNvSpPr/>
          <p:nvPr/>
        </p:nvSpPr>
        <p:spPr>
          <a:xfrm>
            <a:off x="5783808" y="2338437"/>
            <a:ext cx="622192" cy="541806"/>
          </a:xfrm>
          <a:prstGeom prst="rect">
            <a:avLst/>
          </a:prstGeom>
          <a:solidFill>
            <a:schemeClr val="accent1">
              <a:lumMod val="40000"/>
              <a:lumOff val="6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dirty="0" smtClean="0">
                <a:solidFill>
                  <a:schemeClr val="bg2"/>
                </a:solidFill>
              </a:rPr>
              <a:t>Cell</a:t>
            </a:r>
            <a:endParaRPr lang="en-US" sz="800" dirty="0">
              <a:solidFill>
                <a:schemeClr val="bg2"/>
              </a:solidFill>
            </a:endParaRPr>
          </a:p>
        </p:txBody>
      </p:sp>
      <p:sp>
        <p:nvSpPr>
          <p:cNvPr id="28" name="Rectangle 27"/>
          <p:cNvSpPr/>
          <p:nvPr/>
        </p:nvSpPr>
        <p:spPr>
          <a:xfrm>
            <a:off x="6652405" y="2338437"/>
            <a:ext cx="622192" cy="541806"/>
          </a:xfrm>
          <a:prstGeom prst="rect">
            <a:avLst/>
          </a:prstGeom>
          <a:solidFill>
            <a:schemeClr val="accent1">
              <a:lumMod val="40000"/>
              <a:lumOff val="6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dirty="0" smtClean="0">
                <a:solidFill>
                  <a:schemeClr val="bg2"/>
                </a:solidFill>
              </a:rPr>
              <a:t>Cell</a:t>
            </a:r>
            <a:endParaRPr lang="en-US" sz="800" dirty="0">
              <a:solidFill>
                <a:schemeClr val="bg2"/>
              </a:solidFill>
            </a:endParaRPr>
          </a:p>
        </p:txBody>
      </p:sp>
      <p:sp>
        <p:nvSpPr>
          <p:cNvPr id="29" name="Rectangle 28"/>
          <p:cNvSpPr/>
          <p:nvPr/>
        </p:nvSpPr>
        <p:spPr>
          <a:xfrm>
            <a:off x="3321109" y="1689751"/>
            <a:ext cx="917928" cy="541806"/>
          </a:xfrm>
          <a:prstGeom prst="rect">
            <a:avLst/>
          </a:prstGeom>
          <a:solidFill>
            <a:schemeClr val="accent1">
              <a:lumMod val="40000"/>
              <a:lumOff val="6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dirty="0" smtClean="0">
                <a:solidFill>
                  <a:schemeClr val="bg2"/>
                </a:solidFill>
              </a:rPr>
              <a:t>Apps</a:t>
            </a:r>
            <a:br>
              <a:rPr lang="en-US" sz="800" dirty="0" smtClean="0">
                <a:solidFill>
                  <a:schemeClr val="bg2"/>
                </a:solidFill>
              </a:rPr>
            </a:br>
            <a:r>
              <a:rPr lang="en-US" sz="800" dirty="0" smtClean="0">
                <a:solidFill>
                  <a:schemeClr val="bg2"/>
                </a:solidFill>
              </a:rPr>
              <a:t>Manager</a:t>
            </a:r>
            <a:endParaRPr lang="en-US" sz="800" dirty="0">
              <a:solidFill>
                <a:schemeClr val="bg2"/>
              </a:solidFill>
            </a:endParaRPr>
          </a:p>
        </p:txBody>
      </p:sp>
      <p:sp>
        <p:nvSpPr>
          <p:cNvPr id="30" name="Rectangle 29"/>
          <p:cNvSpPr/>
          <p:nvPr/>
        </p:nvSpPr>
        <p:spPr>
          <a:xfrm>
            <a:off x="3320227" y="2338438"/>
            <a:ext cx="917928" cy="541806"/>
          </a:xfrm>
          <a:prstGeom prst="rect">
            <a:avLst/>
          </a:prstGeom>
          <a:solidFill>
            <a:schemeClr val="accent1">
              <a:lumMod val="40000"/>
              <a:lumOff val="6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dirty="0" smtClean="0">
                <a:solidFill>
                  <a:schemeClr val="bg2"/>
                </a:solidFill>
              </a:rPr>
              <a:t>Ops</a:t>
            </a:r>
            <a:br>
              <a:rPr lang="en-US" sz="800" dirty="0" smtClean="0">
                <a:solidFill>
                  <a:schemeClr val="bg2"/>
                </a:solidFill>
              </a:rPr>
            </a:br>
            <a:r>
              <a:rPr lang="en-US" sz="800" dirty="0" smtClean="0">
                <a:solidFill>
                  <a:schemeClr val="bg2"/>
                </a:solidFill>
              </a:rPr>
              <a:t>Manager</a:t>
            </a:r>
            <a:endParaRPr lang="en-US" sz="800" dirty="0">
              <a:solidFill>
                <a:schemeClr val="bg2"/>
              </a:solidFill>
            </a:endParaRPr>
          </a:p>
        </p:txBody>
      </p:sp>
      <p:sp>
        <p:nvSpPr>
          <p:cNvPr id="33" name="Rectangle 32"/>
          <p:cNvSpPr/>
          <p:nvPr/>
        </p:nvSpPr>
        <p:spPr>
          <a:xfrm>
            <a:off x="3306511" y="3004317"/>
            <a:ext cx="926108" cy="541806"/>
          </a:xfrm>
          <a:prstGeom prst="rect">
            <a:avLst/>
          </a:prstGeom>
          <a:solidFill>
            <a:srgbClr val="A1CBF4"/>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dirty="0" smtClean="0">
                <a:solidFill>
                  <a:schemeClr val="bg2"/>
                </a:solidFill>
              </a:rPr>
              <a:t>BW Studio</a:t>
            </a:r>
            <a:br>
              <a:rPr lang="en-US" sz="800" dirty="0" smtClean="0">
                <a:solidFill>
                  <a:schemeClr val="bg2"/>
                </a:solidFill>
              </a:rPr>
            </a:br>
            <a:r>
              <a:rPr lang="en-US" sz="700" i="1" dirty="0" smtClean="0">
                <a:solidFill>
                  <a:schemeClr val="bg2"/>
                </a:solidFill>
              </a:rPr>
              <a:t>Container Edition</a:t>
            </a:r>
            <a:endParaRPr lang="en-US" sz="700" i="1" dirty="0">
              <a:solidFill>
                <a:schemeClr val="bg2"/>
              </a:solidFill>
            </a:endParaRPr>
          </a:p>
        </p:txBody>
      </p:sp>
      <p:sp>
        <p:nvSpPr>
          <p:cNvPr id="35" name="Rectangle 34"/>
          <p:cNvSpPr/>
          <p:nvPr/>
        </p:nvSpPr>
        <p:spPr>
          <a:xfrm>
            <a:off x="1612227" y="1995416"/>
            <a:ext cx="917928" cy="541806"/>
          </a:xfrm>
          <a:prstGeom prst="rect">
            <a:avLst/>
          </a:prstGeom>
          <a:solidFill>
            <a:schemeClr val="accent3">
              <a:lumMod val="40000"/>
              <a:lumOff val="6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dirty="0" smtClean="0">
                <a:solidFill>
                  <a:schemeClr val="bg2"/>
                </a:solidFill>
              </a:rPr>
              <a:t>Cloud Native</a:t>
            </a:r>
            <a:br>
              <a:rPr lang="en-US" sz="800" dirty="0" smtClean="0">
                <a:solidFill>
                  <a:schemeClr val="bg2"/>
                </a:solidFill>
              </a:rPr>
            </a:br>
            <a:r>
              <a:rPr lang="en-US" sz="800" dirty="0" smtClean="0">
                <a:solidFill>
                  <a:schemeClr val="bg2"/>
                </a:solidFill>
              </a:rPr>
              <a:t>Application</a:t>
            </a:r>
            <a:br>
              <a:rPr lang="en-US" sz="800" dirty="0" smtClean="0">
                <a:solidFill>
                  <a:schemeClr val="bg2"/>
                </a:solidFill>
              </a:rPr>
            </a:br>
            <a:r>
              <a:rPr lang="en-US" sz="800" dirty="0" err="1" smtClean="0">
                <a:solidFill>
                  <a:schemeClr val="bg2"/>
                </a:solidFill>
              </a:rPr>
              <a:t>DevOps</a:t>
            </a:r>
            <a:endParaRPr lang="en-US" sz="800" dirty="0">
              <a:solidFill>
                <a:schemeClr val="bg2"/>
              </a:solidFill>
            </a:endParaRPr>
          </a:p>
        </p:txBody>
      </p:sp>
      <p:sp>
        <p:nvSpPr>
          <p:cNvPr id="36" name="Rectangle 35"/>
          <p:cNvSpPr/>
          <p:nvPr/>
        </p:nvSpPr>
        <p:spPr>
          <a:xfrm>
            <a:off x="1612229" y="3003453"/>
            <a:ext cx="926108" cy="541806"/>
          </a:xfrm>
          <a:prstGeom prst="rect">
            <a:avLst/>
          </a:prstGeom>
          <a:solidFill>
            <a:srgbClr val="A1CBF4"/>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dirty="0" smtClean="0">
                <a:solidFill>
                  <a:schemeClr val="bg2"/>
                </a:solidFill>
              </a:rPr>
              <a:t>TIBCO</a:t>
            </a:r>
            <a:br>
              <a:rPr lang="en-US" sz="800" dirty="0" smtClean="0">
                <a:solidFill>
                  <a:schemeClr val="bg2"/>
                </a:solidFill>
              </a:rPr>
            </a:br>
            <a:r>
              <a:rPr lang="en-US" sz="800" dirty="0" smtClean="0">
                <a:solidFill>
                  <a:schemeClr val="bg2"/>
                </a:solidFill>
              </a:rPr>
              <a:t>Developers</a:t>
            </a:r>
            <a:endParaRPr lang="en-US" sz="700" i="1" dirty="0">
              <a:solidFill>
                <a:schemeClr val="bg2"/>
              </a:solidFill>
            </a:endParaRPr>
          </a:p>
        </p:txBody>
      </p:sp>
      <p:cxnSp>
        <p:nvCxnSpPr>
          <p:cNvPr id="38" name="Straight Arrow Connector 37"/>
          <p:cNvCxnSpPr>
            <a:stCxn id="29" idx="3"/>
          </p:cNvCxnSpPr>
          <p:nvPr/>
        </p:nvCxnSpPr>
        <p:spPr>
          <a:xfrm>
            <a:off x="4239037" y="1960654"/>
            <a:ext cx="461610" cy="2594"/>
          </a:xfrm>
          <a:prstGeom prst="straightConnector1">
            <a:avLst/>
          </a:prstGeom>
          <a:ln w="9525" cmpd="sng">
            <a:solidFill>
              <a:srgbClr val="7F7F7F"/>
            </a:solidFill>
            <a:tailEnd type="arrow" w="sm" len="sm"/>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a:stCxn id="30" idx="3"/>
          </p:cNvCxnSpPr>
          <p:nvPr/>
        </p:nvCxnSpPr>
        <p:spPr>
          <a:xfrm flipV="1">
            <a:off x="4238155" y="2605502"/>
            <a:ext cx="462492" cy="3839"/>
          </a:xfrm>
          <a:prstGeom prst="straightConnector1">
            <a:avLst/>
          </a:prstGeom>
          <a:ln w="9525" cmpd="sng">
            <a:solidFill>
              <a:srgbClr val="7F7F7F"/>
            </a:solidFill>
            <a:tailEnd type="arrow" w="sm" len="sm"/>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a:stCxn id="33" idx="3"/>
          </p:cNvCxnSpPr>
          <p:nvPr/>
        </p:nvCxnSpPr>
        <p:spPr>
          <a:xfrm>
            <a:off x="4232619" y="3275220"/>
            <a:ext cx="468028" cy="1729"/>
          </a:xfrm>
          <a:prstGeom prst="straightConnector1">
            <a:avLst/>
          </a:prstGeom>
          <a:ln w="9525" cmpd="sng">
            <a:solidFill>
              <a:srgbClr val="7F7F7F"/>
            </a:solidFill>
            <a:tailEnd type="arrow" w="sm" len="sm"/>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stCxn id="36" idx="3"/>
            <a:endCxn id="33" idx="1"/>
          </p:cNvCxnSpPr>
          <p:nvPr/>
        </p:nvCxnSpPr>
        <p:spPr>
          <a:xfrm>
            <a:off x="2538337" y="3274356"/>
            <a:ext cx="768174" cy="864"/>
          </a:xfrm>
          <a:prstGeom prst="straightConnector1">
            <a:avLst/>
          </a:prstGeom>
          <a:ln w="9525" cmpd="sng">
            <a:solidFill>
              <a:srgbClr val="7F7F7F"/>
            </a:solidFill>
            <a:tailEnd type="arrow" w="sm" len="sm"/>
          </a:ln>
        </p:spPr>
        <p:style>
          <a:lnRef idx="1">
            <a:schemeClr val="accent1"/>
          </a:lnRef>
          <a:fillRef idx="0">
            <a:schemeClr val="accent1"/>
          </a:fillRef>
          <a:effectRef idx="0">
            <a:schemeClr val="accent1"/>
          </a:effectRef>
          <a:fontRef idx="minor">
            <a:schemeClr val="tx1"/>
          </a:fontRef>
        </p:style>
      </p:cxnSp>
      <p:cxnSp>
        <p:nvCxnSpPr>
          <p:cNvPr id="58" name="Elbow Connector 57"/>
          <p:cNvCxnSpPr>
            <a:stCxn id="35" idx="3"/>
            <a:endCxn id="29" idx="1"/>
          </p:cNvCxnSpPr>
          <p:nvPr/>
        </p:nvCxnSpPr>
        <p:spPr>
          <a:xfrm flipV="1">
            <a:off x="2530155" y="1960654"/>
            <a:ext cx="790954" cy="305665"/>
          </a:xfrm>
          <a:prstGeom prst="bentConnector3">
            <a:avLst>
              <a:gd name="adj1" fmla="val 50000"/>
            </a:avLst>
          </a:prstGeom>
          <a:ln w="9525" cmpd="sng">
            <a:solidFill>
              <a:srgbClr val="7F7F7F"/>
            </a:solidFill>
            <a:tailEnd type="arrow" w="sm" len="sm"/>
          </a:ln>
        </p:spPr>
        <p:style>
          <a:lnRef idx="1">
            <a:schemeClr val="accent1"/>
          </a:lnRef>
          <a:fillRef idx="0">
            <a:schemeClr val="accent1"/>
          </a:fillRef>
          <a:effectRef idx="0">
            <a:schemeClr val="accent1"/>
          </a:effectRef>
          <a:fontRef idx="minor">
            <a:schemeClr val="tx1"/>
          </a:fontRef>
        </p:style>
      </p:cxnSp>
      <p:cxnSp>
        <p:nvCxnSpPr>
          <p:cNvPr id="61" name="Elbow Connector 60"/>
          <p:cNvCxnSpPr>
            <a:stCxn id="35" idx="3"/>
            <a:endCxn id="30" idx="1"/>
          </p:cNvCxnSpPr>
          <p:nvPr/>
        </p:nvCxnSpPr>
        <p:spPr>
          <a:xfrm>
            <a:off x="2530155" y="2266319"/>
            <a:ext cx="790072" cy="343022"/>
          </a:xfrm>
          <a:prstGeom prst="bentConnector3">
            <a:avLst>
              <a:gd name="adj1" fmla="val 50000"/>
            </a:avLst>
          </a:prstGeom>
          <a:ln w="9525" cmpd="sng">
            <a:solidFill>
              <a:srgbClr val="7F7F7F"/>
            </a:solidFill>
            <a:tailEnd type="arrow" w="sm" len="sm"/>
          </a:ln>
        </p:spPr>
        <p:style>
          <a:lnRef idx="1">
            <a:schemeClr val="accent1"/>
          </a:lnRef>
          <a:fillRef idx="0">
            <a:schemeClr val="accent1"/>
          </a:fillRef>
          <a:effectRef idx="0">
            <a:schemeClr val="accent1"/>
          </a:effectRef>
          <a:fontRef idx="minor">
            <a:schemeClr val="tx1"/>
          </a:fontRef>
        </p:style>
      </p:cxnSp>
      <p:sp>
        <p:nvSpPr>
          <p:cNvPr id="70" name="Title 69"/>
          <p:cNvSpPr>
            <a:spLocks noGrp="1"/>
          </p:cNvSpPr>
          <p:nvPr>
            <p:ph type="title"/>
          </p:nvPr>
        </p:nvSpPr>
        <p:spPr>
          <a:xfrm>
            <a:off x="366713" y="172173"/>
            <a:ext cx="8410575" cy="460375"/>
          </a:xfrm>
        </p:spPr>
        <p:txBody>
          <a:bodyPr/>
          <a:lstStyle/>
          <a:p>
            <a:pPr algn="ctr"/>
            <a:r>
              <a:rPr lang="en-US" sz="2800" dirty="0" smtClean="0">
                <a:solidFill>
                  <a:srgbClr val="FFFFFF"/>
                </a:solidFill>
                <a:latin typeface="Euphemia UCAS"/>
                <a:cs typeface="Euphemia UCAS"/>
              </a:rPr>
              <a:t>Current Art – Converged Infrastructure</a:t>
            </a:r>
            <a:endParaRPr lang="en-US" sz="2800" dirty="0">
              <a:solidFill>
                <a:srgbClr val="FFFFFF"/>
              </a:solidFill>
              <a:latin typeface="Euphemia UCAS"/>
              <a:cs typeface="Euphemia UCAS"/>
            </a:endParaRPr>
          </a:p>
        </p:txBody>
      </p:sp>
      <p:sp>
        <p:nvSpPr>
          <p:cNvPr id="37" name="Rectangle 36"/>
          <p:cNvSpPr/>
          <p:nvPr/>
        </p:nvSpPr>
        <p:spPr>
          <a:xfrm>
            <a:off x="4937107" y="3002585"/>
            <a:ext cx="622192" cy="541806"/>
          </a:xfrm>
          <a:prstGeom prst="rect">
            <a:avLst/>
          </a:prstGeom>
          <a:solidFill>
            <a:schemeClr val="accent1">
              <a:lumMod val="40000"/>
              <a:lumOff val="6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dirty="0" smtClean="0">
                <a:solidFill>
                  <a:schemeClr val="bg2"/>
                </a:solidFill>
              </a:rPr>
              <a:t>Cell</a:t>
            </a:r>
            <a:endParaRPr lang="en-US" sz="800" dirty="0">
              <a:solidFill>
                <a:schemeClr val="bg2"/>
              </a:solidFill>
            </a:endParaRPr>
          </a:p>
        </p:txBody>
      </p:sp>
      <p:sp>
        <p:nvSpPr>
          <p:cNvPr id="40" name="Rectangle 39"/>
          <p:cNvSpPr/>
          <p:nvPr/>
        </p:nvSpPr>
        <p:spPr>
          <a:xfrm>
            <a:off x="5790225" y="3001720"/>
            <a:ext cx="622192" cy="541806"/>
          </a:xfrm>
          <a:prstGeom prst="rect">
            <a:avLst/>
          </a:prstGeom>
          <a:solidFill>
            <a:schemeClr val="accent1">
              <a:lumMod val="40000"/>
              <a:lumOff val="6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dirty="0" smtClean="0">
                <a:solidFill>
                  <a:schemeClr val="bg2"/>
                </a:solidFill>
              </a:rPr>
              <a:t>Cell</a:t>
            </a:r>
            <a:endParaRPr lang="en-US" sz="800" dirty="0">
              <a:solidFill>
                <a:schemeClr val="bg2"/>
              </a:solidFill>
            </a:endParaRPr>
          </a:p>
        </p:txBody>
      </p:sp>
      <p:sp>
        <p:nvSpPr>
          <p:cNvPr id="41" name="Rectangle 40"/>
          <p:cNvSpPr/>
          <p:nvPr/>
        </p:nvSpPr>
        <p:spPr>
          <a:xfrm>
            <a:off x="6658822" y="3001720"/>
            <a:ext cx="622192" cy="541806"/>
          </a:xfrm>
          <a:prstGeom prst="rect">
            <a:avLst/>
          </a:prstGeom>
          <a:solidFill>
            <a:schemeClr val="accent1">
              <a:lumMod val="40000"/>
              <a:lumOff val="6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dirty="0" smtClean="0">
                <a:solidFill>
                  <a:schemeClr val="bg2"/>
                </a:solidFill>
              </a:rPr>
              <a:t>Cell</a:t>
            </a:r>
            <a:endParaRPr lang="en-US" sz="800" dirty="0">
              <a:solidFill>
                <a:schemeClr val="bg2"/>
              </a:solidFill>
            </a:endParaRPr>
          </a:p>
        </p:txBody>
      </p:sp>
    </p:spTree>
    <p:extLst>
      <p:ext uri="{BB962C8B-B14F-4D97-AF65-F5344CB8AC3E}">
        <p14:creationId xmlns:p14="http://schemas.microsoft.com/office/powerpoint/2010/main" val="380439979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32916" y="3900280"/>
            <a:ext cx="4160429" cy="566299"/>
          </a:xfrm>
          <a:prstGeom prst="rect">
            <a:avLst/>
          </a:prstGeom>
          <a:solidFill>
            <a:schemeClr val="accent3">
              <a:lumMod val="40000"/>
              <a:lumOff val="60000"/>
            </a:schemeClr>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dirty="0" smtClean="0">
                <a:solidFill>
                  <a:schemeClr val="bg2"/>
                </a:solidFill>
              </a:rPr>
              <a:t>IT Systems and Applications</a:t>
            </a:r>
            <a:endParaRPr lang="en-US" sz="800" dirty="0">
              <a:solidFill>
                <a:schemeClr val="bg2"/>
              </a:solidFill>
            </a:endParaRPr>
          </a:p>
        </p:txBody>
      </p:sp>
      <p:sp>
        <p:nvSpPr>
          <p:cNvPr id="4" name="Rectangle 3"/>
          <p:cNvSpPr/>
          <p:nvPr/>
        </p:nvSpPr>
        <p:spPr>
          <a:xfrm>
            <a:off x="1533718" y="3223267"/>
            <a:ext cx="4159628" cy="541806"/>
          </a:xfrm>
          <a:prstGeom prst="rect">
            <a:avLst/>
          </a:prstGeom>
          <a:solidFill>
            <a:srgbClr val="A1CBF4"/>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dirty="0" smtClean="0">
                <a:solidFill>
                  <a:schemeClr val="bg2"/>
                </a:solidFill>
              </a:rPr>
              <a:t>Provider Services</a:t>
            </a:r>
            <a:endParaRPr lang="en-US" sz="700" i="1" dirty="0">
              <a:solidFill>
                <a:schemeClr val="bg2"/>
              </a:solidFill>
            </a:endParaRPr>
          </a:p>
        </p:txBody>
      </p:sp>
      <p:sp>
        <p:nvSpPr>
          <p:cNvPr id="5" name="Rectangle 4"/>
          <p:cNvSpPr/>
          <p:nvPr/>
        </p:nvSpPr>
        <p:spPr>
          <a:xfrm>
            <a:off x="1532836" y="2529060"/>
            <a:ext cx="4159628" cy="541806"/>
          </a:xfrm>
          <a:prstGeom prst="rect">
            <a:avLst/>
          </a:prstGeom>
          <a:solidFill>
            <a:srgbClr val="A1CBF4"/>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dirty="0" smtClean="0">
                <a:solidFill>
                  <a:schemeClr val="bg2"/>
                </a:solidFill>
              </a:rPr>
              <a:t>Consumer Services</a:t>
            </a:r>
            <a:endParaRPr lang="en-US" sz="700" i="1" dirty="0">
              <a:solidFill>
                <a:schemeClr val="bg2"/>
              </a:solidFill>
            </a:endParaRPr>
          </a:p>
        </p:txBody>
      </p:sp>
      <p:sp>
        <p:nvSpPr>
          <p:cNvPr id="7" name="Rectangle 6"/>
          <p:cNvSpPr/>
          <p:nvPr/>
        </p:nvSpPr>
        <p:spPr>
          <a:xfrm>
            <a:off x="1531319" y="1829285"/>
            <a:ext cx="4162026" cy="541806"/>
          </a:xfrm>
          <a:prstGeom prst="rect">
            <a:avLst/>
          </a:prstGeom>
          <a:solidFill>
            <a:schemeClr val="accent1">
              <a:lumMod val="40000"/>
              <a:lumOff val="60000"/>
            </a:schemeClr>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dirty="0" smtClean="0">
                <a:solidFill>
                  <a:schemeClr val="bg2"/>
                </a:solidFill>
              </a:rPr>
              <a:t>Business Services</a:t>
            </a:r>
            <a:endParaRPr lang="en-US" sz="800" dirty="0">
              <a:solidFill>
                <a:schemeClr val="bg2"/>
              </a:solidFill>
            </a:endParaRPr>
          </a:p>
        </p:txBody>
      </p:sp>
      <p:sp>
        <p:nvSpPr>
          <p:cNvPr id="8" name="Rectangle 7"/>
          <p:cNvSpPr/>
          <p:nvPr/>
        </p:nvSpPr>
        <p:spPr>
          <a:xfrm>
            <a:off x="1530437" y="1156974"/>
            <a:ext cx="4162026" cy="541806"/>
          </a:xfrm>
          <a:prstGeom prst="rect">
            <a:avLst/>
          </a:prstGeom>
          <a:solidFill>
            <a:schemeClr val="accent1">
              <a:lumMod val="40000"/>
              <a:lumOff val="60000"/>
            </a:schemeClr>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dirty="0" smtClean="0">
                <a:solidFill>
                  <a:schemeClr val="bg2"/>
                </a:solidFill>
              </a:rPr>
              <a:t>Front-End Applications</a:t>
            </a:r>
            <a:endParaRPr lang="en-US" sz="800" dirty="0">
              <a:solidFill>
                <a:schemeClr val="bg2"/>
              </a:solidFill>
            </a:endParaRPr>
          </a:p>
        </p:txBody>
      </p:sp>
      <p:sp>
        <p:nvSpPr>
          <p:cNvPr id="9" name="Rectangle 8"/>
          <p:cNvSpPr/>
          <p:nvPr/>
        </p:nvSpPr>
        <p:spPr>
          <a:xfrm>
            <a:off x="1883298" y="3003450"/>
            <a:ext cx="3386696" cy="273500"/>
          </a:xfrm>
          <a:prstGeom prst="rect">
            <a:avLst/>
          </a:prstGeom>
          <a:solidFill>
            <a:srgbClr val="779CC7"/>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dirty="0" smtClean="0">
                <a:solidFill>
                  <a:schemeClr val="bg2"/>
                </a:solidFill>
              </a:rPr>
              <a:t>Enterprise Service Bus</a:t>
            </a:r>
            <a:endParaRPr lang="en-US" sz="700" i="1" dirty="0">
              <a:solidFill>
                <a:schemeClr val="bg2"/>
              </a:solidFill>
            </a:endParaRPr>
          </a:p>
        </p:txBody>
      </p:sp>
      <p:sp>
        <p:nvSpPr>
          <p:cNvPr id="14" name="TextBox 13"/>
          <p:cNvSpPr txBox="1"/>
          <p:nvPr/>
        </p:nvSpPr>
        <p:spPr>
          <a:xfrm>
            <a:off x="5849500" y="3897310"/>
            <a:ext cx="1804150" cy="338554"/>
          </a:xfrm>
          <a:prstGeom prst="rect">
            <a:avLst/>
          </a:prstGeom>
          <a:noFill/>
        </p:spPr>
        <p:txBody>
          <a:bodyPr wrap="none" rtlCol="0">
            <a:spAutoFit/>
          </a:bodyPr>
          <a:lstStyle/>
          <a:p>
            <a:r>
              <a:rPr lang="en-US" sz="800" b="1" dirty="0" smtClean="0">
                <a:solidFill>
                  <a:srgbClr val="FFFFFF"/>
                </a:solidFill>
              </a:rPr>
              <a:t>Legacy Systems</a:t>
            </a:r>
          </a:p>
          <a:p>
            <a:r>
              <a:rPr lang="en-US" sz="800" dirty="0" smtClean="0">
                <a:solidFill>
                  <a:srgbClr val="FFFFFF"/>
                </a:solidFill>
              </a:rPr>
              <a:t>Inconsistent, hard-to-consume APIs</a:t>
            </a:r>
          </a:p>
        </p:txBody>
      </p:sp>
      <p:sp>
        <p:nvSpPr>
          <p:cNvPr id="15" name="TextBox 14"/>
          <p:cNvSpPr txBox="1"/>
          <p:nvPr/>
        </p:nvSpPr>
        <p:spPr>
          <a:xfrm>
            <a:off x="5848618" y="3224998"/>
            <a:ext cx="3172663" cy="584776"/>
          </a:xfrm>
          <a:prstGeom prst="rect">
            <a:avLst/>
          </a:prstGeom>
          <a:noFill/>
        </p:spPr>
        <p:txBody>
          <a:bodyPr wrap="none" rtlCol="0">
            <a:spAutoFit/>
          </a:bodyPr>
          <a:lstStyle/>
          <a:p>
            <a:r>
              <a:rPr lang="en-US" sz="800" b="1" dirty="0" smtClean="0">
                <a:solidFill>
                  <a:srgbClr val="FFFFFF"/>
                </a:solidFill>
              </a:rPr>
              <a:t>Provider Services</a:t>
            </a:r>
          </a:p>
          <a:p>
            <a:r>
              <a:rPr lang="en-US" sz="800" dirty="0" smtClean="0">
                <a:solidFill>
                  <a:srgbClr val="FFFFFF"/>
                </a:solidFill>
              </a:rPr>
              <a:t>Integrate with legacy IT systems, implement required workflow</a:t>
            </a:r>
          </a:p>
          <a:p>
            <a:r>
              <a:rPr lang="en-US" sz="800" dirty="0" smtClean="0">
                <a:solidFill>
                  <a:srgbClr val="FFFFFF"/>
                </a:solidFill>
              </a:rPr>
              <a:t>Consume whatever protocol/format is exposed by legacy systems</a:t>
            </a:r>
          </a:p>
          <a:p>
            <a:r>
              <a:rPr lang="en-US" sz="800" dirty="0" smtClean="0">
                <a:solidFill>
                  <a:srgbClr val="FFFFFF"/>
                </a:solidFill>
              </a:rPr>
              <a:t>Expose their features onto Enterprise Service Bus</a:t>
            </a:r>
            <a:endParaRPr lang="en-US" sz="800" dirty="0">
              <a:solidFill>
                <a:srgbClr val="FFFFFF"/>
              </a:solidFill>
            </a:endParaRPr>
          </a:p>
        </p:txBody>
      </p:sp>
      <p:sp>
        <p:nvSpPr>
          <p:cNvPr id="16" name="TextBox 15"/>
          <p:cNvSpPr txBox="1"/>
          <p:nvPr/>
        </p:nvSpPr>
        <p:spPr>
          <a:xfrm>
            <a:off x="5847736" y="2530791"/>
            <a:ext cx="2830372" cy="461665"/>
          </a:xfrm>
          <a:prstGeom prst="rect">
            <a:avLst/>
          </a:prstGeom>
          <a:noFill/>
        </p:spPr>
        <p:txBody>
          <a:bodyPr wrap="none" rtlCol="0">
            <a:spAutoFit/>
          </a:bodyPr>
          <a:lstStyle/>
          <a:p>
            <a:r>
              <a:rPr lang="en-US" sz="800" b="1" dirty="0" smtClean="0">
                <a:solidFill>
                  <a:srgbClr val="FFFFFF"/>
                </a:solidFill>
              </a:rPr>
              <a:t>Consumer Services</a:t>
            </a:r>
          </a:p>
          <a:p>
            <a:r>
              <a:rPr lang="en-US" sz="800" dirty="0" smtClean="0">
                <a:solidFill>
                  <a:srgbClr val="FFFFFF"/>
                </a:solidFill>
              </a:rPr>
              <a:t>Expose APIs with formats/protocols desired by consumers</a:t>
            </a:r>
          </a:p>
          <a:p>
            <a:r>
              <a:rPr lang="en-US" sz="800" dirty="0" smtClean="0">
                <a:solidFill>
                  <a:srgbClr val="FFFFFF"/>
                </a:solidFill>
              </a:rPr>
              <a:t>Transform formats, sync/</a:t>
            </a:r>
            <a:r>
              <a:rPr lang="en-US" sz="800" dirty="0" err="1" smtClean="0">
                <a:solidFill>
                  <a:srgbClr val="FFFFFF"/>
                </a:solidFill>
              </a:rPr>
              <a:t>async</a:t>
            </a:r>
            <a:endParaRPr lang="en-US" sz="800" dirty="0">
              <a:solidFill>
                <a:srgbClr val="FFFFFF"/>
              </a:solidFill>
            </a:endParaRPr>
          </a:p>
        </p:txBody>
      </p:sp>
      <p:sp>
        <p:nvSpPr>
          <p:cNvPr id="17" name="Title 69"/>
          <p:cNvSpPr>
            <a:spLocks noGrp="1"/>
          </p:cNvSpPr>
          <p:nvPr>
            <p:ph type="title"/>
          </p:nvPr>
        </p:nvSpPr>
        <p:spPr>
          <a:xfrm>
            <a:off x="366713" y="172173"/>
            <a:ext cx="8410575" cy="460375"/>
          </a:xfrm>
        </p:spPr>
        <p:txBody>
          <a:bodyPr/>
          <a:lstStyle/>
          <a:p>
            <a:pPr algn="ctr"/>
            <a:r>
              <a:rPr lang="en-US" sz="2800" dirty="0" smtClean="0">
                <a:solidFill>
                  <a:srgbClr val="FFFFFF"/>
                </a:solidFill>
                <a:latin typeface="Euphemia UCAS"/>
                <a:cs typeface="Euphemia UCAS"/>
              </a:rPr>
              <a:t>Recommended Application Structure</a:t>
            </a:r>
            <a:endParaRPr lang="en-US" sz="2800" dirty="0">
              <a:solidFill>
                <a:srgbClr val="FFFFFF"/>
              </a:solidFill>
              <a:latin typeface="Euphemia UCAS"/>
              <a:cs typeface="Euphemia UCAS"/>
            </a:endParaRPr>
          </a:p>
        </p:txBody>
      </p:sp>
      <p:sp>
        <p:nvSpPr>
          <p:cNvPr id="18" name="TextBox 17"/>
          <p:cNvSpPr txBox="1"/>
          <p:nvPr/>
        </p:nvSpPr>
        <p:spPr>
          <a:xfrm>
            <a:off x="5846854" y="1829286"/>
            <a:ext cx="2482771" cy="461665"/>
          </a:xfrm>
          <a:prstGeom prst="rect">
            <a:avLst/>
          </a:prstGeom>
          <a:noFill/>
        </p:spPr>
        <p:txBody>
          <a:bodyPr wrap="none" rtlCol="0">
            <a:spAutoFit/>
          </a:bodyPr>
          <a:lstStyle/>
          <a:p>
            <a:r>
              <a:rPr lang="en-US" sz="800" b="1" dirty="0" smtClean="0">
                <a:solidFill>
                  <a:srgbClr val="FFFFFF"/>
                </a:solidFill>
              </a:rPr>
              <a:t>Business Logic</a:t>
            </a:r>
          </a:p>
          <a:p>
            <a:r>
              <a:rPr lang="en-US" sz="800" dirty="0" smtClean="0">
                <a:solidFill>
                  <a:srgbClr val="FFFFFF"/>
                </a:solidFill>
              </a:rPr>
              <a:t>Context-bounded, 12-factor, Cloud-Native services</a:t>
            </a:r>
          </a:p>
          <a:p>
            <a:endParaRPr lang="en-US" sz="800" dirty="0">
              <a:solidFill>
                <a:srgbClr val="FFFFFF"/>
              </a:solidFill>
            </a:endParaRPr>
          </a:p>
        </p:txBody>
      </p:sp>
      <p:sp>
        <p:nvSpPr>
          <p:cNvPr id="19" name="TextBox 18"/>
          <p:cNvSpPr txBox="1"/>
          <p:nvPr/>
        </p:nvSpPr>
        <p:spPr>
          <a:xfrm>
            <a:off x="5845972" y="1149676"/>
            <a:ext cx="1120820" cy="461665"/>
          </a:xfrm>
          <a:prstGeom prst="rect">
            <a:avLst/>
          </a:prstGeom>
          <a:noFill/>
        </p:spPr>
        <p:txBody>
          <a:bodyPr wrap="none" rtlCol="0">
            <a:spAutoFit/>
          </a:bodyPr>
          <a:lstStyle/>
          <a:p>
            <a:r>
              <a:rPr lang="en-US" sz="800" b="1" dirty="0" smtClean="0">
                <a:solidFill>
                  <a:srgbClr val="FFFFFF"/>
                </a:solidFill>
              </a:rPr>
              <a:t>Presentation Logic</a:t>
            </a:r>
          </a:p>
          <a:p>
            <a:r>
              <a:rPr lang="en-US" sz="800" dirty="0" smtClean="0">
                <a:solidFill>
                  <a:srgbClr val="FFFFFF"/>
                </a:solidFill>
              </a:rPr>
              <a:t>Use from anywhere</a:t>
            </a:r>
          </a:p>
          <a:p>
            <a:endParaRPr lang="en-US" sz="800" dirty="0">
              <a:solidFill>
                <a:srgbClr val="FFFFFF"/>
              </a:solidFill>
            </a:endParaRPr>
          </a:p>
        </p:txBody>
      </p:sp>
    </p:spTree>
    <p:extLst>
      <p:ext uri="{BB962C8B-B14F-4D97-AF65-F5344CB8AC3E}">
        <p14:creationId xmlns:p14="http://schemas.microsoft.com/office/powerpoint/2010/main" val="4139483957"/>
      </p:ext>
    </p:extLst>
  </p:cSld>
  <p:clrMapOvr>
    <a:masterClrMapping/>
  </p:clrMapOvr>
  <p:transition xmlns:p14="http://schemas.microsoft.com/office/powerpoint/2010/mai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32916" y="3900280"/>
            <a:ext cx="4160429" cy="566299"/>
          </a:xfrm>
          <a:prstGeom prst="rect">
            <a:avLst/>
          </a:prstGeom>
          <a:solidFill>
            <a:schemeClr val="accent3">
              <a:lumMod val="40000"/>
              <a:lumOff val="6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dirty="0" smtClean="0">
                <a:solidFill>
                  <a:schemeClr val="bg2"/>
                </a:solidFill>
              </a:rPr>
              <a:t>IT Systems and Applications</a:t>
            </a:r>
            <a:endParaRPr lang="en-US" sz="800" dirty="0">
              <a:solidFill>
                <a:schemeClr val="bg2"/>
              </a:solidFill>
            </a:endParaRPr>
          </a:p>
        </p:txBody>
      </p:sp>
      <p:sp>
        <p:nvSpPr>
          <p:cNvPr id="4" name="Rectangle 3"/>
          <p:cNvSpPr/>
          <p:nvPr/>
        </p:nvSpPr>
        <p:spPr>
          <a:xfrm>
            <a:off x="1533718" y="3518627"/>
            <a:ext cx="4159628" cy="216423"/>
          </a:xfrm>
          <a:prstGeom prst="rect">
            <a:avLst/>
          </a:prstGeom>
          <a:solidFill>
            <a:srgbClr val="A1CBF4"/>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dirty="0" smtClean="0">
                <a:solidFill>
                  <a:schemeClr val="bg2"/>
                </a:solidFill>
              </a:rPr>
              <a:t>Provider Services</a:t>
            </a:r>
            <a:endParaRPr lang="en-US" sz="700" i="1" dirty="0">
              <a:solidFill>
                <a:schemeClr val="bg2"/>
              </a:solidFill>
            </a:endParaRPr>
          </a:p>
        </p:txBody>
      </p:sp>
      <p:sp>
        <p:nvSpPr>
          <p:cNvPr id="5" name="Rectangle 4"/>
          <p:cNvSpPr/>
          <p:nvPr/>
        </p:nvSpPr>
        <p:spPr>
          <a:xfrm>
            <a:off x="1525537" y="3178751"/>
            <a:ext cx="4159628" cy="225585"/>
          </a:xfrm>
          <a:prstGeom prst="rect">
            <a:avLst/>
          </a:prstGeom>
          <a:solidFill>
            <a:srgbClr val="A1CBF4"/>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dirty="0" smtClean="0">
                <a:solidFill>
                  <a:schemeClr val="bg2"/>
                </a:solidFill>
              </a:rPr>
              <a:t>Consumer Services</a:t>
            </a:r>
            <a:endParaRPr lang="en-US" sz="700" i="1" dirty="0">
              <a:solidFill>
                <a:schemeClr val="bg2"/>
              </a:solidFill>
            </a:endParaRPr>
          </a:p>
        </p:txBody>
      </p:sp>
      <p:sp>
        <p:nvSpPr>
          <p:cNvPr id="7" name="Rectangle 6"/>
          <p:cNvSpPr/>
          <p:nvPr/>
        </p:nvSpPr>
        <p:spPr>
          <a:xfrm>
            <a:off x="1531319" y="1605634"/>
            <a:ext cx="4162026" cy="1320998"/>
          </a:xfrm>
          <a:prstGeom prst="rect">
            <a:avLst/>
          </a:prstGeom>
          <a:solidFill>
            <a:schemeClr val="accent1">
              <a:lumMod val="40000"/>
              <a:lumOff val="6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dirty="0" smtClean="0">
                <a:solidFill>
                  <a:schemeClr val="bg2"/>
                </a:solidFill>
              </a:rPr>
              <a:t>Business Services</a:t>
            </a:r>
            <a:endParaRPr lang="en-US" sz="800" dirty="0">
              <a:solidFill>
                <a:schemeClr val="bg2"/>
              </a:solidFill>
            </a:endParaRPr>
          </a:p>
        </p:txBody>
      </p:sp>
      <p:sp>
        <p:nvSpPr>
          <p:cNvPr id="8" name="Rectangle 7"/>
          <p:cNvSpPr/>
          <p:nvPr/>
        </p:nvSpPr>
        <p:spPr>
          <a:xfrm>
            <a:off x="1530437" y="1156974"/>
            <a:ext cx="4162026" cy="324588"/>
          </a:xfrm>
          <a:prstGeom prst="rect">
            <a:avLst/>
          </a:prstGeom>
          <a:solidFill>
            <a:schemeClr val="accent1">
              <a:lumMod val="40000"/>
              <a:lumOff val="6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dirty="0" smtClean="0">
                <a:solidFill>
                  <a:schemeClr val="bg2"/>
                </a:solidFill>
              </a:rPr>
              <a:t>Front-End Applications</a:t>
            </a:r>
            <a:endParaRPr lang="en-US" sz="800" dirty="0">
              <a:solidFill>
                <a:schemeClr val="bg2"/>
              </a:solidFill>
            </a:endParaRPr>
          </a:p>
        </p:txBody>
      </p:sp>
      <p:sp>
        <p:nvSpPr>
          <p:cNvPr id="9" name="Rectangle 8"/>
          <p:cNvSpPr/>
          <p:nvPr/>
        </p:nvSpPr>
        <p:spPr>
          <a:xfrm>
            <a:off x="1883298" y="3382144"/>
            <a:ext cx="3386696" cy="157543"/>
          </a:xfrm>
          <a:prstGeom prst="rect">
            <a:avLst/>
          </a:prstGeom>
          <a:solidFill>
            <a:srgbClr val="779CC7"/>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dirty="0" smtClean="0">
                <a:solidFill>
                  <a:schemeClr val="bg2"/>
                </a:solidFill>
              </a:rPr>
              <a:t>Enterprise Service Bus</a:t>
            </a:r>
            <a:endParaRPr lang="en-US" sz="700" i="1" dirty="0">
              <a:solidFill>
                <a:schemeClr val="bg2"/>
              </a:solidFill>
            </a:endParaRPr>
          </a:p>
        </p:txBody>
      </p:sp>
      <p:sp>
        <p:nvSpPr>
          <p:cNvPr id="17" name="Title 69"/>
          <p:cNvSpPr>
            <a:spLocks noGrp="1"/>
          </p:cNvSpPr>
          <p:nvPr>
            <p:ph type="title"/>
          </p:nvPr>
        </p:nvSpPr>
        <p:spPr>
          <a:xfrm>
            <a:off x="366713" y="172173"/>
            <a:ext cx="8410575" cy="460375"/>
          </a:xfrm>
        </p:spPr>
        <p:txBody>
          <a:bodyPr/>
          <a:lstStyle/>
          <a:p>
            <a:pPr algn="ctr"/>
            <a:r>
              <a:rPr lang="en-US" sz="2800" dirty="0" smtClean="0">
                <a:solidFill>
                  <a:srgbClr val="FFFFFF"/>
                </a:solidFill>
                <a:latin typeface="Euphemia UCAS"/>
                <a:cs typeface="Euphemia UCAS"/>
              </a:rPr>
              <a:t>Recommended Application Structure</a:t>
            </a:r>
            <a:endParaRPr lang="en-US" sz="2800" dirty="0">
              <a:solidFill>
                <a:srgbClr val="FFFFFF"/>
              </a:solidFill>
              <a:latin typeface="Euphemia UCAS"/>
              <a:cs typeface="Euphemia UCAS"/>
            </a:endParaRPr>
          </a:p>
        </p:txBody>
      </p:sp>
      <p:sp>
        <p:nvSpPr>
          <p:cNvPr id="23" name="TextBox 22"/>
          <p:cNvSpPr txBox="1"/>
          <p:nvPr/>
        </p:nvSpPr>
        <p:spPr>
          <a:xfrm>
            <a:off x="6203629" y="1514597"/>
            <a:ext cx="2634054" cy="954107"/>
          </a:xfrm>
          <a:prstGeom prst="rect">
            <a:avLst/>
          </a:prstGeom>
          <a:noFill/>
        </p:spPr>
        <p:txBody>
          <a:bodyPr wrap="none" rtlCol="0">
            <a:spAutoFit/>
          </a:bodyPr>
          <a:lstStyle/>
          <a:p>
            <a:r>
              <a:rPr lang="en-US" sz="800" b="1" dirty="0" smtClean="0">
                <a:solidFill>
                  <a:srgbClr val="FFFFFF"/>
                </a:solidFill>
              </a:rPr>
              <a:t>Focus Development Here</a:t>
            </a:r>
          </a:p>
          <a:p>
            <a:endParaRPr lang="en-US" sz="800" dirty="0" smtClean="0">
              <a:solidFill>
                <a:srgbClr val="FFFFFF"/>
              </a:solidFill>
            </a:endParaRPr>
          </a:p>
          <a:p>
            <a:r>
              <a:rPr lang="en-US" sz="800" dirty="0" smtClean="0">
                <a:solidFill>
                  <a:srgbClr val="FFFFFF"/>
                </a:solidFill>
              </a:rPr>
              <a:t>Move all business logic into context-bounded services</a:t>
            </a:r>
          </a:p>
          <a:p>
            <a:r>
              <a:rPr lang="en-US" sz="800" dirty="0" smtClean="0">
                <a:solidFill>
                  <a:srgbClr val="FFFFFF"/>
                </a:solidFill>
              </a:rPr>
              <a:t>Third Platform</a:t>
            </a:r>
          </a:p>
          <a:p>
            <a:r>
              <a:rPr lang="en-US" sz="800" dirty="0" smtClean="0">
                <a:solidFill>
                  <a:srgbClr val="FFFFFF"/>
                </a:solidFill>
              </a:rPr>
              <a:t>Modern Tools</a:t>
            </a:r>
          </a:p>
          <a:p>
            <a:r>
              <a:rPr lang="en-US" sz="800" dirty="0" smtClean="0">
                <a:solidFill>
                  <a:srgbClr val="FFFFFF"/>
                </a:solidFill>
              </a:rPr>
              <a:t>Cloud Native</a:t>
            </a:r>
          </a:p>
          <a:p>
            <a:r>
              <a:rPr lang="en-US" sz="800" dirty="0" smtClean="0">
                <a:solidFill>
                  <a:srgbClr val="FFFFFF"/>
                </a:solidFill>
              </a:rPr>
              <a:t>Supports Rapid, Continuous Development</a:t>
            </a:r>
          </a:p>
        </p:txBody>
      </p:sp>
      <p:sp>
        <p:nvSpPr>
          <p:cNvPr id="13" name="TextBox 12"/>
          <p:cNvSpPr txBox="1"/>
          <p:nvPr/>
        </p:nvSpPr>
        <p:spPr>
          <a:xfrm>
            <a:off x="6204512" y="2909441"/>
            <a:ext cx="2472496" cy="974626"/>
          </a:xfrm>
          <a:prstGeom prst="rect">
            <a:avLst/>
          </a:prstGeom>
          <a:noFill/>
        </p:spPr>
        <p:txBody>
          <a:bodyPr wrap="none" rtlCol="0">
            <a:spAutoFit/>
          </a:bodyPr>
          <a:lstStyle/>
          <a:p>
            <a:r>
              <a:rPr lang="en-US" sz="800" dirty="0" smtClean="0">
                <a:solidFill>
                  <a:srgbClr val="FFFFFF"/>
                </a:solidFill>
              </a:rPr>
              <a:t>The right place to use ESB software</a:t>
            </a:r>
            <a:br>
              <a:rPr lang="en-US" sz="800" dirty="0" smtClean="0">
                <a:solidFill>
                  <a:srgbClr val="FFFFFF"/>
                </a:solidFill>
              </a:rPr>
            </a:br>
            <a:endParaRPr lang="en-US" sz="800" dirty="0" smtClean="0">
              <a:solidFill>
                <a:srgbClr val="FFFFFF"/>
              </a:solidFill>
            </a:endParaRPr>
          </a:p>
          <a:p>
            <a:r>
              <a:rPr lang="en-US" sz="800" b="1" dirty="0" smtClean="0">
                <a:solidFill>
                  <a:srgbClr val="FFFFFF"/>
                </a:solidFill>
              </a:rPr>
              <a:t>Keep as thin and static as possible</a:t>
            </a:r>
          </a:p>
          <a:p>
            <a:pPr marL="182880" lvl="1">
              <a:spcBef>
                <a:spcPts val="200"/>
              </a:spcBef>
              <a:spcAft>
                <a:spcPts val="200"/>
              </a:spcAft>
            </a:pPr>
            <a:r>
              <a:rPr lang="en-US" sz="700" i="1" dirty="0" smtClean="0">
                <a:solidFill>
                  <a:srgbClr val="FFFFFF"/>
                </a:solidFill>
              </a:rPr>
              <a:t>Because it requires specialized knowledge and does</a:t>
            </a:r>
            <a:br>
              <a:rPr lang="en-US" sz="700" i="1" dirty="0" smtClean="0">
                <a:solidFill>
                  <a:srgbClr val="FFFFFF"/>
                </a:solidFill>
              </a:rPr>
            </a:br>
            <a:r>
              <a:rPr lang="en-US" sz="700" i="1" dirty="0" smtClean="0">
                <a:solidFill>
                  <a:srgbClr val="FFFFFF"/>
                </a:solidFill>
              </a:rPr>
              <a:t>not support rapid continuous development very well</a:t>
            </a:r>
          </a:p>
          <a:p>
            <a:r>
              <a:rPr lang="en-US" sz="800" dirty="0" smtClean="0">
                <a:solidFill>
                  <a:srgbClr val="FFFFFF"/>
                </a:solidFill>
              </a:rPr>
              <a:t>Standardize consumer APIs (Restful/JSON)</a:t>
            </a:r>
          </a:p>
          <a:p>
            <a:r>
              <a:rPr lang="en-US" sz="800" dirty="0" smtClean="0">
                <a:solidFill>
                  <a:srgbClr val="FFFFFF"/>
                </a:solidFill>
              </a:rPr>
              <a:t>Provider APIs are unchanging</a:t>
            </a:r>
          </a:p>
        </p:txBody>
      </p:sp>
      <p:sp>
        <p:nvSpPr>
          <p:cNvPr id="14" name="Rectangle 13"/>
          <p:cNvSpPr/>
          <p:nvPr/>
        </p:nvSpPr>
        <p:spPr>
          <a:xfrm>
            <a:off x="1882416" y="3052854"/>
            <a:ext cx="3386696" cy="157543"/>
          </a:xfrm>
          <a:prstGeom prst="rect">
            <a:avLst/>
          </a:prstGeom>
          <a:solidFill>
            <a:srgbClr val="779CC7"/>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dirty="0" err="1" smtClean="0">
                <a:solidFill>
                  <a:schemeClr val="bg2"/>
                </a:solidFill>
              </a:rPr>
              <a:t>RESTful</a:t>
            </a:r>
            <a:r>
              <a:rPr lang="en-US" sz="800" dirty="0" smtClean="0">
                <a:solidFill>
                  <a:schemeClr val="bg2"/>
                </a:solidFill>
              </a:rPr>
              <a:t> APIs</a:t>
            </a:r>
            <a:endParaRPr lang="en-US" sz="700" i="1" dirty="0">
              <a:solidFill>
                <a:schemeClr val="bg2"/>
              </a:solidFill>
            </a:endParaRPr>
          </a:p>
        </p:txBody>
      </p:sp>
      <p:cxnSp>
        <p:nvCxnSpPr>
          <p:cNvPr id="10" name="Straight Connector 9"/>
          <p:cNvCxnSpPr/>
          <p:nvPr/>
        </p:nvCxnSpPr>
        <p:spPr>
          <a:xfrm flipV="1">
            <a:off x="5780920" y="2955825"/>
            <a:ext cx="423351" cy="72984"/>
          </a:xfrm>
          <a:prstGeom prst="line">
            <a:avLst/>
          </a:prstGeom>
          <a:ln w="9525" cmpd="sng">
            <a:solidFill>
              <a:srgbClr val="7F7F7F"/>
            </a:solidFill>
            <a:headEnd type="none"/>
            <a:tailEnd type="none" w="sm" len="sm"/>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5773621" y="3765940"/>
            <a:ext cx="430650" cy="58386"/>
          </a:xfrm>
          <a:prstGeom prst="line">
            <a:avLst/>
          </a:prstGeom>
          <a:ln w="9525" cmpd="sng">
            <a:solidFill>
              <a:srgbClr val="7F7F7F"/>
            </a:solidFill>
            <a:headEnd type="none"/>
            <a:tailEnd type="none" w="sm" len="sm"/>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V="1">
            <a:off x="5772739" y="2408450"/>
            <a:ext cx="424232" cy="488125"/>
          </a:xfrm>
          <a:prstGeom prst="line">
            <a:avLst/>
          </a:prstGeom>
          <a:ln w="9525" cmpd="sng">
            <a:solidFill>
              <a:srgbClr val="7F7F7F"/>
            </a:solidFill>
            <a:headEnd type="none"/>
            <a:tailEnd type="none" w="sm" len="sm"/>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flipH="1" flipV="1">
            <a:off x="5773621" y="1160436"/>
            <a:ext cx="423350" cy="408706"/>
          </a:xfrm>
          <a:prstGeom prst="line">
            <a:avLst/>
          </a:prstGeom>
          <a:ln w="9525" cmpd="sng">
            <a:solidFill>
              <a:srgbClr val="7F7F7F"/>
            </a:solidFill>
            <a:headEnd type="none"/>
            <a:tailEnd type="none" w="sm"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441069"/>
      </p:ext>
    </p:extLst>
  </p:cSld>
  <p:clrMapOvr>
    <a:masterClrMapping/>
  </p:clrMapOvr>
  <p:transition xmlns:p14="http://schemas.microsoft.com/office/powerpoint/2010/mai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32916" y="3900280"/>
            <a:ext cx="4160429" cy="566299"/>
          </a:xfrm>
          <a:prstGeom prst="rect">
            <a:avLst/>
          </a:prstGeom>
          <a:solidFill>
            <a:schemeClr val="accent3">
              <a:lumMod val="40000"/>
              <a:lumOff val="6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dirty="0" smtClean="0">
                <a:solidFill>
                  <a:schemeClr val="bg2"/>
                </a:solidFill>
              </a:rPr>
              <a:t>IT Systems and Applications</a:t>
            </a:r>
            <a:endParaRPr lang="en-US" sz="800" dirty="0">
              <a:solidFill>
                <a:schemeClr val="bg2"/>
              </a:solidFill>
            </a:endParaRPr>
          </a:p>
        </p:txBody>
      </p:sp>
      <p:sp>
        <p:nvSpPr>
          <p:cNvPr id="4" name="Rectangle 3"/>
          <p:cNvSpPr/>
          <p:nvPr/>
        </p:nvSpPr>
        <p:spPr>
          <a:xfrm>
            <a:off x="1533718" y="3518627"/>
            <a:ext cx="4159628" cy="216423"/>
          </a:xfrm>
          <a:prstGeom prst="rect">
            <a:avLst/>
          </a:prstGeom>
          <a:solidFill>
            <a:srgbClr val="A1CBF4"/>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dirty="0" smtClean="0">
                <a:solidFill>
                  <a:schemeClr val="bg2"/>
                </a:solidFill>
              </a:rPr>
              <a:t>Provider Services</a:t>
            </a:r>
            <a:endParaRPr lang="en-US" sz="700" i="1" dirty="0">
              <a:solidFill>
                <a:schemeClr val="bg2"/>
              </a:solidFill>
            </a:endParaRPr>
          </a:p>
        </p:txBody>
      </p:sp>
      <p:sp>
        <p:nvSpPr>
          <p:cNvPr id="5" name="Rectangle 4"/>
          <p:cNvSpPr/>
          <p:nvPr/>
        </p:nvSpPr>
        <p:spPr>
          <a:xfrm>
            <a:off x="1525537" y="3178751"/>
            <a:ext cx="4159628" cy="225585"/>
          </a:xfrm>
          <a:prstGeom prst="rect">
            <a:avLst/>
          </a:prstGeom>
          <a:solidFill>
            <a:srgbClr val="A1CBF4"/>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dirty="0" smtClean="0">
                <a:solidFill>
                  <a:schemeClr val="bg2"/>
                </a:solidFill>
              </a:rPr>
              <a:t>Consumer Services</a:t>
            </a:r>
            <a:endParaRPr lang="en-US" sz="700" i="1" dirty="0">
              <a:solidFill>
                <a:schemeClr val="bg2"/>
              </a:solidFill>
            </a:endParaRPr>
          </a:p>
        </p:txBody>
      </p:sp>
      <p:sp>
        <p:nvSpPr>
          <p:cNvPr id="7" name="Rectangle 6"/>
          <p:cNvSpPr/>
          <p:nvPr/>
        </p:nvSpPr>
        <p:spPr>
          <a:xfrm>
            <a:off x="1531319" y="1605634"/>
            <a:ext cx="4162026" cy="1320998"/>
          </a:xfrm>
          <a:prstGeom prst="rect">
            <a:avLst/>
          </a:prstGeom>
          <a:solidFill>
            <a:schemeClr val="accent1">
              <a:lumMod val="40000"/>
              <a:lumOff val="6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dirty="0" smtClean="0">
                <a:solidFill>
                  <a:schemeClr val="bg2"/>
                </a:solidFill>
              </a:rPr>
              <a:t>Business Services</a:t>
            </a:r>
            <a:endParaRPr lang="en-US" sz="800" dirty="0">
              <a:solidFill>
                <a:schemeClr val="bg2"/>
              </a:solidFill>
            </a:endParaRPr>
          </a:p>
        </p:txBody>
      </p:sp>
      <p:sp>
        <p:nvSpPr>
          <p:cNvPr id="8" name="Rectangle 7"/>
          <p:cNvSpPr/>
          <p:nvPr/>
        </p:nvSpPr>
        <p:spPr>
          <a:xfrm>
            <a:off x="1530437" y="1156974"/>
            <a:ext cx="4162026" cy="324588"/>
          </a:xfrm>
          <a:prstGeom prst="rect">
            <a:avLst/>
          </a:prstGeom>
          <a:solidFill>
            <a:schemeClr val="accent1">
              <a:lumMod val="40000"/>
              <a:lumOff val="6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dirty="0" smtClean="0">
                <a:solidFill>
                  <a:schemeClr val="bg2"/>
                </a:solidFill>
              </a:rPr>
              <a:t>Front-End Applications</a:t>
            </a:r>
            <a:endParaRPr lang="en-US" sz="800" dirty="0">
              <a:solidFill>
                <a:schemeClr val="bg2"/>
              </a:solidFill>
            </a:endParaRPr>
          </a:p>
        </p:txBody>
      </p:sp>
      <p:sp>
        <p:nvSpPr>
          <p:cNvPr id="9" name="Rectangle 8"/>
          <p:cNvSpPr/>
          <p:nvPr/>
        </p:nvSpPr>
        <p:spPr>
          <a:xfrm>
            <a:off x="1883298" y="3382144"/>
            <a:ext cx="3386696" cy="157543"/>
          </a:xfrm>
          <a:prstGeom prst="rect">
            <a:avLst/>
          </a:prstGeom>
          <a:solidFill>
            <a:srgbClr val="779CC7"/>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dirty="0" smtClean="0">
                <a:solidFill>
                  <a:schemeClr val="bg2"/>
                </a:solidFill>
              </a:rPr>
              <a:t>Enterprise Service Bus</a:t>
            </a:r>
            <a:endParaRPr lang="en-US" sz="700" i="1" dirty="0">
              <a:solidFill>
                <a:schemeClr val="bg2"/>
              </a:solidFill>
            </a:endParaRPr>
          </a:p>
        </p:txBody>
      </p:sp>
      <p:sp>
        <p:nvSpPr>
          <p:cNvPr id="17" name="Title 69"/>
          <p:cNvSpPr>
            <a:spLocks noGrp="1"/>
          </p:cNvSpPr>
          <p:nvPr>
            <p:ph type="title"/>
          </p:nvPr>
        </p:nvSpPr>
        <p:spPr>
          <a:xfrm>
            <a:off x="366713" y="172173"/>
            <a:ext cx="8410575" cy="460375"/>
          </a:xfrm>
        </p:spPr>
        <p:txBody>
          <a:bodyPr/>
          <a:lstStyle/>
          <a:p>
            <a:pPr algn="ctr"/>
            <a:r>
              <a:rPr lang="en-US" sz="2800" dirty="0" smtClean="0">
                <a:solidFill>
                  <a:srgbClr val="FFFFFF"/>
                </a:solidFill>
                <a:latin typeface="Euphemia UCAS"/>
                <a:cs typeface="Euphemia UCAS"/>
              </a:rPr>
              <a:t>Recommended Application Structure</a:t>
            </a:r>
            <a:endParaRPr lang="en-US" sz="2800" dirty="0">
              <a:solidFill>
                <a:srgbClr val="FFFFFF"/>
              </a:solidFill>
              <a:latin typeface="Euphemia UCAS"/>
              <a:cs typeface="Euphemia UCAS"/>
            </a:endParaRPr>
          </a:p>
        </p:txBody>
      </p:sp>
      <p:sp>
        <p:nvSpPr>
          <p:cNvPr id="14" name="Rectangle 13"/>
          <p:cNvSpPr/>
          <p:nvPr/>
        </p:nvSpPr>
        <p:spPr>
          <a:xfrm>
            <a:off x="1882416" y="3052854"/>
            <a:ext cx="3386696" cy="157543"/>
          </a:xfrm>
          <a:prstGeom prst="rect">
            <a:avLst/>
          </a:prstGeom>
          <a:solidFill>
            <a:srgbClr val="779CC7"/>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dirty="0" err="1" smtClean="0">
                <a:solidFill>
                  <a:schemeClr val="bg2"/>
                </a:solidFill>
              </a:rPr>
              <a:t>RESTful</a:t>
            </a:r>
            <a:r>
              <a:rPr lang="en-US" sz="800" dirty="0" smtClean="0">
                <a:solidFill>
                  <a:schemeClr val="bg2"/>
                </a:solidFill>
              </a:rPr>
              <a:t> APIs</a:t>
            </a:r>
            <a:endParaRPr lang="en-US" sz="700" i="1" dirty="0">
              <a:solidFill>
                <a:schemeClr val="bg2"/>
              </a:solidFill>
            </a:endParaRPr>
          </a:p>
        </p:txBody>
      </p:sp>
      <p:sp>
        <p:nvSpPr>
          <p:cNvPr id="16" name="Rectangle 15"/>
          <p:cNvSpPr/>
          <p:nvPr/>
        </p:nvSpPr>
        <p:spPr>
          <a:xfrm>
            <a:off x="1211657" y="1050956"/>
            <a:ext cx="4780937" cy="2773369"/>
          </a:xfrm>
          <a:prstGeom prst="rect">
            <a:avLst/>
          </a:prstGeom>
          <a:noFill/>
          <a:ln w="1270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vert="vert270" wrap="none" rtlCol="0" anchor="t"/>
          <a:lstStyle/>
          <a:p>
            <a:pPr algn="ctr"/>
            <a:r>
              <a:rPr lang="en-US" sz="800" dirty="0" smtClean="0">
                <a:solidFill>
                  <a:schemeClr val="bg2"/>
                </a:solidFill>
              </a:rPr>
              <a:t>Pivotal Cloud Foundry</a:t>
            </a:r>
          </a:p>
        </p:txBody>
      </p:sp>
      <p:sp>
        <p:nvSpPr>
          <p:cNvPr id="6" name="Rectangle 5"/>
          <p:cNvSpPr/>
          <p:nvPr/>
        </p:nvSpPr>
        <p:spPr>
          <a:xfrm>
            <a:off x="6322424" y="3080768"/>
            <a:ext cx="2385451" cy="584776"/>
          </a:xfrm>
          <a:prstGeom prst="rect">
            <a:avLst/>
          </a:prstGeom>
        </p:spPr>
        <p:txBody>
          <a:bodyPr wrap="square">
            <a:spAutoFit/>
          </a:bodyPr>
          <a:lstStyle/>
          <a:p>
            <a:r>
              <a:rPr lang="en-US" sz="800" b="1" dirty="0">
                <a:solidFill>
                  <a:srgbClr val="FFFFFF"/>
                </a:solidFill>
              </a:rPr>
              <a:t>Run on the same platform</a:t>
            </a:r>
            <a:endParaRPr lang="en-US" sz="800" dirty="0">
              <a:solidFill>
                <a:srgbClr val="FFFFFF"/>
              </a:solidFill>
            </a:endParaRPr>
          </a:p>
          <a:p>
            <a:endParaRPr lang="en-US" sz="800" dirty="0" smtClean="0">
              <a:solidFill>
                <a:srgbClr val="FFFFFF"/>
              </a:solidFill>
            </a:endParaRPr>
          </a:p>
          <a:p>
            <a:r>
              <a:rPr lang="en-US" sz="800" dirty="0" smtClean="0">
                <a:solidFill>
                  <a:srgbClr val="FFFFFF"/>
                </a:solidFill>
              </a:rPr>
              <a:t>Common </a:t>
            </a:r>
            <a:r>
              <a:rPr lang="en-US" sz="800" dirty="0">
                <a:solidFill>
                  <a:srgbClr val="FFFFFF"/>
                </a:solidFill>
              </a:rPr>
              <a:t>management, monitoring</a:t>
            </a:r>
          </a:p>
          <a:p>
            <a:r>
              <a:rPr lang="en-US" sz="800" dirty="0">
                <a:solidFill>
                  <a:srgbClr val="FFFFFF"/>
                </a:solidFill>
              </a:rPr>
              <a:t>Enables use of shared Infrastructure</a:t>
            </a:r>
          </a:p>
        </p:txBody>
      </p:sp>
      <p:sp>
        <p:nvSpPr>
          <p:cNvPr id="11" name="Left Arrow 10"/>
          <p:cNvSpPr/>
          <p:nvPr/>
        </p:nvSpPr>
        <p:spPr>
          <a:xfrm>
            <a:off x="5846612" y="2985018"/>
            <a:ext cx="445247" cy="795518"/>
          </a:xfrm>
          <a:prstGeom prst="leftArrow">
            <a:avLst/>
          </a:prstGeom>
          <a:solidFill>
            <a:schemeClr val="accent1">
              <a:lumMod val="40000"/>
              <a:lumOff val="6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en-US" sz="800" dirty="0" smtClean="0">
              <a:solidFill>
                <a:srgbClr val="FFFFFF"/>
              </a:solidFill>
            </a:endParaRPr>
          </a:p>
        </p:txBody>
      </p:sp>
    </p:spTree>
    <p:extLst>
      <p:ext uri="{BB962C8B-B14F-4D97-AF65-F5344CB8AC3E}">
        <p14:creationId xmlns:p14="http://schemas.microsoft.com/office/powerpoint/2010/main" val="2729038223"/>
      </p:ext>
    </p:extLst>
  </p:cSld>
  <p:clrMapOvr>
    <a:masterClrMapping/>
  </p:clrMapOvr>
  <p:transition xmlns:p14="http://schemas.microsoft.com/office/powerpoint/2010/mai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solidFill>
                  <a:srgbClr val="2C95DD"/>
                </a:solidFill>
              </a:rPr>
              <a:t>Service</a:t>
            </a:r>
            <a:r>
              <a:rPr lang="en-US" dirty="0" smtClean="0"/>
              <a:t> </a:t>
            </a:r>
            <a:r>
              <a:rPr lang="en-US" sz="2800" dirty="0">
                <a:solidFill>
                  <a:srgbClr val="2C95DD"/>
                </a:solidFill>
              </a:rPr>
              <a:t>Broker</a:t>
            </a:r>
          </a:p>
        </p:txBody>
      </p:sp>
      <p:sp>
        <p:nvSpPr>
          <p:cNvPr id="3" name="Text Placeholder 2"/>
          <p:cNvSpPr>
            <a:spLocks noGrp="1"/>
          </p:cNvSpPr>
          <p:nvPr>
            <p:ph sz="quarter" idx="4294967295"/>
          </p:nvPr>
        </p:nvSpPr>
        <p:spPr>
          <a:xfrm>
            <a:off x="366715" y="1074738"/>
            <a:ext cx="3849686" cy="3382962"/>
          </a:xfrm>
          <a:prstGeom prst="rect">
            <a:avLst/>
          </a:prstGeom>
        </p:spPr>
        <p:txBody>
          <a:bodyPr/>
          <a:lstStyle/>
          <a:p>
            <a:pPr marL="342900" indent="-342900">
              <a:buClr>
                <a:schemeClr val="bg2"/>
              </a:buClr>
              <a:buFont typeface="Arial"/>
              <a:buChar char="•"/>
            </a:pPr>
            <a:r>
              <a:rPr lang="en-US" sz="1800" dirty="0" smtClean="0">
                <a:solidFill>
                  <a:srgbClr val="FFFFFF"/>
                </a:solidFill>
              </a:rPr>
              <a:t>Flexible, </a:t>
            </a:r>
            <a:r>
              <a:rPr lang="en-US" sz="1800" dirty="0" err="1" smtClean="0">
                <a:solidFill>
                  <a:srgbClr val="FFFFFF"/>
                </a:solidFill>
              </a:rPr>
              <a:t>RESTful</a:t>
            </a:r>
            <a:r>
              <a:rPr lang="en-US" sz="1800" dirty="0" smtClean="0">
                <a:solidFill>
                  <a:srgbClr val="FFFFFF"/>
                </a:solidFill>
              </a:rPr>
              <a:t> API</a:t>
            </a:r>
          </a:p>
          <a:p>
            <a:pPr marL="342900" indent="-342900">
              <a:buClr>
                <a:schemeClr val="bg2"/>
              </a:buClr>
              <a:buFont typeface="Arial"/>
              <a:buChar char="•"/>
            </a:pPr>
            <a:endParaRPr lang="en-US" sz="1800" dirty="0" smtClean="0">
              <a:solidFill>
                <a:srgbClr val="FFFFFF"/>
              </a:solidFill>
            </a:endParaRPr>
          </a:p>
          <a:p>
            <a:pPr marL="342900" indent="-342900">
              <a:buClr>
                <a:schemeClr val="bg2"/>
              </a:buClr>
              <a:buFont typeface="Arial"/>
              <a:buChar char="•"/>
            </a:pPr>
            <a:r>
              <a:rPr lang="en-US" sz="1800" dirty="0" smtClean="0">
                <a:solidFill>
                  <a:srgbClr val="FFFFFF"/>
                </a:solidFill>
              </a:rPr>
              <a:t>Allows Service Authors to provide self-provisioning Services to developers</a:t>
            </a:r>
            <a:endParaRPr lang="en-US" sz="1800" dirty="0">
              <a:solidFill>
                <a:srgbClr val="FFFFFF"/>
              </a:solidFill>
            </a:endParaRPr>
          </a:p>
        </p:txBody>
      </p:sp>
      <p:grpSp>
        <p:nvGrpSpPr>
          <p:cNvPr id="25" name="Group 24"/>
          <p:cNvGrpSpPr/>
          <p:nvPr/>
        </p:nvGrpSpPr>
        <p:grpSpPr>
          <a:xfrm>
            <a:off x="3696215" y="1074738"/>
            <a:ext cx="5345746" cy="2980716"/>
            <a:chOff x="4553406" y="1493674"/>
            <a:chExt cx="3992282" cy="2175414"/>
          </a:xfrm>
        </p:grpSpPr>
        <p:grpSp>
          <p:nvGrpSpPr>
            <p:cNvPr id="5" name="Shape 612"/>
            <p:cNvGrpSpPr/>
            <p:nvPr/>
          </p:nvGrpSpPr>
          <p:grpSpPr>
            <a:xfrm>
              <a:off x="5895622" y="2893240"/>
              <a:ext cx="1600198" cy="775848"/>
              <a:chOff x="6908803" y="3335862"/>
              <a:chExt cx="1600198" cy="775848"/>
            </a:xfrm>
          </p:grpSpPr>
          <p:sp>
            <p:nvSpPr>
              <p:cNvPr id="6" name="Shape 613"/>
              <p:cNvSpPr/>
              <p:nvPr/>
            </p:nvSpPr>
            <p:spPr>
              <a:xfrm>
                <a:off x="6908803" y="3335862"/>
                <a:ext cx="1600198" cy="775848"/>
              </a:xfrm>
              <a:prstGeom prst="roundRect">
                <a:avLst>
                  <a:gd name="adj" fmla="val 2039"/>
                </a:avLst>
              </a:prstGeom>
              <a:solidFill>
                <a:srgbClr val="33928A"/>
              </a:solidFill>
              <a:ln>
                <a:noFill/>
              </a:ln>
            </p:spPr>
            <p:txBody>
              <a:bodyPr lIns="91425" tIns="0" rIns="91425" bIns="0" anchor="t" anchorCtr="0">
                <a:normAutofit/>
              </a:bodyPr>
              <a:lstStyle/>
              <a:p>
                <a:pPr marL="0" marR="0" lvl="0" indent="0" algn="ctr" rtl="0">
                  <a:lnSpc>
                    <a:spcPct val="100000"/>
                  </a:lnSpc>
                  <a:spcBef>
                    <a:spcPts val="0"/>
                  </a:spcBef>
                  <a:spcAft>
                    <a:spcPts val="0"/>
                  </a:spcAft>
                  <a:buClr>
                    <a:srgbClr val="F2F2F2"/>
                  </a:buClr>
                  <a:buSzPct val="25000"/>
                  <a:buFont typeface="Calibri"/>
                  <a:buNone/>
                </a:pPr>
                <a:r>
                  <a:rPr lang="en-US" sz="1800" b="0" i="0" u="none" strike="noStrike" cap="none" baseline="0" dirty="0" smtClean="0">
                    <a:solidFill>
                      <a:srgbClr val="F2F2F2"/>
                    </a:solidFill>
                    <a:latin typeface="+mn-lt"/>
                    <a:ea typeface="Calibri"/>
                    <a:cs typeface="Calibri"/>
                    <a:sym typeface="Calibri"/>
                    <a:rtl val="0"/>
                  </a:rPr>
                  <a:t>Cell</a:t>
                </a:r>
                <a:endParaRPr lang="en-US" sz="1200" b="0" i="0" u="none" strike="noStrike" cap="none" baseline="0" dirty="0">
                  <a:solidFill>
                    <a:srgbClr val="F2F2F2"/>
                  </a:solidFill>
                  <a:latin typeface="+mn-lt"/>
                  <a:ea typeface="Calibri"/>
                  <a:cs typeface="Calibri"/>
                  <a:sym typeface="Calibri"/>
                  <a:rtl val="0"/>
                </a:endParaRPr>
              </a:p>
            </p:txBody>
          </p:sp>
          <p:sp>
            <p:nvSpPr>
              <p:cNvPr id="7" name="Shape 614"/>
              <p:cNvSpPr/>
              <p:nvPr/>
            </p:nvSpPr>
            <p:spPr>
              <a:xfrm>
                <a:off x="6975421" y="3738232"/>
                <a:ext cx="1460472" cy="269210"/>
              </a:xfrm>
              <a:prstGeom prst="roundRect">
                <a:avLst>
                  <a:gd name="adj" fmla="val 10428"/>
                </a:avLst>
              </a:prstGeom>
              <a:noFill/>
              <a:ln w="12700" cap="flat">
                <a:solidFill>
                  <a:schemeClr val="lt1"/>
                </a:solidFill>
                <a:prstDash val="solid"/>
                <a:round/>
                <a:headEnd type="none" w="med" len="med"/>
                <a:tailEnd type="none" w="med" len="med"/>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1" i="0" u="none" strike="noStrike" cap="none" baseline="0" dirty="0">
                    <a:solidFill>
                      <a:srgbClr val="F2F2F2"/>
                    </a:solidFill>
                    <a:latin typeface="+mn-lt"/>
                    <a:ea typeface="Calibri"/>
                    <a:cs typeface="Calibri"/>
                    <a:sym typeface="Calibri"/>
                    <a:rtl val="0"/>
                  </a:rPr>
                  <a:t>Apps</a:t>
                </a:r>
              </a:p>
            </p:txBody>
          </p:sp>
          <p:sp>
            <p:nvSpPr>
              <p:cNvPr id="8" name="Shape 615"/>
              <p:cNvSpPr/>
              <p:nvPr/>
            </p:nvSpPr>
            <p:spPr>
              <a:xfrm>
                <a:off x="8210785" y="3767591"/>
                <a:ext cx="178679" cy="209175"/>
              </a:xfrm>
              <a:custGeom>
                <a:avLst/>
                <a:gdLst/>
                <a:ahLst/>
                <a:cxnLst/>
                <a:rect l="0" t="0" r="0" b="0"/>
                <a:pathLst>
                  <a:path w="1218612" h="1374854" extrusionOk="0">
                    <a:moveTo>
                      <a:pt x="0" y="387409"/>
                    </a:moveTo>
                    <a:lnTo>
                      <a:pt x="572777" y="715013"/>
                    </a:lnTo>
                    <a:lnTo>
                      <a:pt x="575677" y="1374854"/>
                    </a:lnTo>
                    <a:lnTo>
                      <a:pt x="2898" y="1047249"/>
                    </a:lnTo>
                    <a:close/>
                    <a:moveTo>
                      <a:pt x="1218612" y="377883"/>
                    </a:moveTo>
                    <a:lnTo>
                      <a:pt x="1215714" y="1037723"/>
                    </a:lnTo>
                    <a:lnTo>
                      <a:pt x="642936" y="1365328"/>
                    </a:lnTo>
                    <a:lnTo>
                      <a:pt x="645836" y="705487"/>
                    </a:lnTo>
                    <a:close/>
                    <a:moveTo>
                      <a:pt x="608027" y="0"/>
                    </a:moveTo>
                    <a:lnTo>
                      <a:pt x="1179527" y="329827"/>
                    </a:lnTo>
                    <a:lnTo>
                      <a:pt x="608027" y="659653"/>
                    </a:lnTo>
                    <a:lnTo>
                      <a:pt x="36526" y="329827"/>
                    </a:ln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200" b="0" i="0" u="none" strike="noStrike" cap="none" baseline="0">
                  <a:solidFill>
                    <a:schemeClr val="lt1"/>
                  </a:solidFill>
                  <a:latin typeface="Arial"/>
                  <a:ea typeface="Arial"/>
                  <a:cs typeface="Arial"/>
                  <a:sym typeface="Arial"/>
                  <a:rtl val="0"/>
                </a:endParaRPr>
              </a:p>
            </p:txBody>
          </p:sp>
          <p:sp>
            <p:nvSpPr>
              <p:cNvPr id="9" name="Shape 616"/>
              <p:cNvSpPr/>
              <p:nvPr/>
            </p:nvSpPr>
            <p:spPr>
              <a:xfrm>
                <a:off x="8271934" y="3366707"/>
                <a:ext cx="174528" cy="189294"/>
              </a:xfrm>
              <a:custGeom>
                <a:avLst/>
                <a:gdLst/>
                <a:ahLst/>
                <a:cxnLst/>
                <a:rect l="0" t="0" r="0" b="0"/>
                <a:pathLst>
                  <a:path w="2663320" h="2626530" extrusionOk="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900" b="0" i="0" u="none" strike="noStrike" cap="none" baseline="0">
                  <a:solidFill>
                    <a:schemeClr val="lt1"/>
                  </a:solidFill>
                  <a:latin typeface="Arial"/>
                  <a:ea typeface="Arial"/>
                  <a:cs typeface="Arial"/>
                  <a:sym typeface="Arial"/>
                  <a:rtl val="0"/>
                </a:endParaRPr>
              </a:p>
            </p:txBody>
          </p:sp>
        </p:grpSp>
        <p:grpSp>
          <p:nvGrpSpPr>
            <p:cNvPr id="10" name="Shape 617"/>
            <p:cNvGrpSpPr/>
            <p:nvPr/>
          </p:nvGrpSpPr>
          <p:grpSpPr>
            <a:xfrm>
              <a:off x="6932543" y="1575759"/>
              <a:ext cx="1613145" cy="568474"/>
              <a:chOff x="5473457" y="2094582"/>
              <a:chExt cx="1613145" cy="568474"/>
            </a:xfrm>
          </p:grpSpPr>
          <p:sp>
            <p:nvSpPr>
              <p:cNvPr id="11" name="Shape 618"/>
              <p:cNvSpPr/>
              <p:nvPr/>
            </p:nvSpPr>
            <p:spPr>
              <a:xfrm>
                <a:off x="5473457" y="2094582"/>
                <a:ext cx="1613145" cy="272143"/>
              </a:xfrm>
              <a:prstGeom prst="roundRect">
                <a:avLst>
                  <a:gd name="adj" fmla="val 17740"/>
                </a:avLst>
              </a:prstGeom>
              <a:solidFill>
                <a:srgbClr val="33928A"/>
              </a:solidFill>
              <a:ln>
                <a:no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1" i="0" u="none" strike="noStrike" cap="none" baseline="0" dirty="0">
                    <a:solidFill>
                      <a:srgbClr val="F2F2F2"/>
                    </a:solidFill>
                    <a:latin typeface="+mn-lt"/>
                    <a:ea typeface="Calibri"/>
                    <a:cs typeface="Calibri"/>
                    <a:sym typeface="Calibri"/>
                    <a:rtl val="0"/>
                  </a:rPr>
                  <a:t>Service Broker</a:t>
                </a:r>
              </a:p>
            </p:txBody>
          </p:sp>
          <p:sp>
            <p:nvSpPr>
              <p:cNvPr id="12" name="Shape 619"/>
              <p:cNvSpPr/>
              <p:nvPr/>
            </p:nvSpPr>
            <p:spPr>
              <a:xfrm>
                <a:off x="5473457" y="2390913"/>
                <a:ext cx="1613145" cy="272143"/>
              </a:xfrm>
              <a:prstGeom prst="roundRect">
                <a:avLst>
                  <a:gd name="adj" fmla="val 17740"/>
                </a:avLst>
              </a:prstGeom>
              <a:solidFill>
                <a:srgbClr val="33928A"/>
              </a:solidFill>
              <a:ln>
                <a:no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1" i="0" u="none" strike="noStrike" cap="none" baseline="0" dirty="0">
                    <a:solidFill>
                      <a:srgbClr val="F2F2F2"/>
                    </a:solidFill>
                    <a:latin typeface="+mn-lt"/>
                    <a:ea typeface="Calibri"/>
                    <a:cs typeface="Calibri"/>
                    <a:sym typeface="Calibri"/>
                    <a:rtl val="0"/>
                  </a:rPr>
                  <a:t>Service Nodes</a:t>
                </a:r>
              </a:p>
            </p:txBody>
          </p:sp>
          <p:sp>
            <p:nvSpPr>
              <p:cNvPr id="13" name="Shape 620"/>
              <p:cNvSpPr/>
              <p:nvPr/>
            </p:nvSpPr>
            <p:spPr>
              <a:xfrm>
                <a:off x="6829675" y="2131116"/>
                <a:ext cx="194025" cy="194020"/>
              </a:xfrm>
              <a:custGeom>
                <a:avLst/>
                <a:gdLst/>
                <a:ahLst/>
                <a:cxnLst/>
                <a:rect l="0" t="0" r="0" b="0"/>
                <a:pathLst>
                  <a:path w="3195025" h="3194985" extrusionOk="0">
                    <a:moveTo>
                      <a:pt x="683252" y="2245091"/>
                    </a:moveTo>
                    <a:cubicBezTo>
                      <a:pt x="526024" y="2245091"/>
                      <a:pt x="398566" y="2372549"/>
                      <a:pt x="398566" y="2529777"/>
                    </a:cubicBezTo>
                    <a:lnTo>
                      <a:pt x="398563" y="2529777"/>
                    </a:lnTo>
                    <a:cubicBezTo>
                      <a:pt x="398563" y="2687004"/>
                      <a:pt x="526021" y="2814463"/>
                      <a:pt x="683249" y="2814463"/>
                    </a:cubicBezTo>
                    <a:cubicBezTo>
                      <a:pt x="840476" y="2814463"/>
                      <a:pt x="967935" y="2687004"/>
                      <a:pt x="967935" y="2529777"/>
                    </a:cubicBezTo>
                    <a:lnTo>
                      <a:pt x="967935" y="2245091"/>
                    </a:lnTo>
                    <a:close/>
                    <a:moveTo>
                      <a:pt x="2244948" y="2226032"/>
                    </a:moveTo>
                    <a:lnTo>
                      <a:pt x="2244948" y="2510715"/>
                    </a:lnTo>
                    <a:cubicBezTo>
                      <a:pt x="2244948" y="2667943"/>
                      <a:pt x="2372406" y="2795401"/>
                      <a:pt x="2529634" y="2795401"/>
                    </a:cubicBezTo>
                    <a:lnTo>
                      <a:pt x="2529634" y="2795404"/>
                    </a:lnTo>
                    <a:cubicBezTo>
                      <a:pt x="2686861" y="2795404"/>
                      <a:pt x="2814320" y="2667945"/>
                      <a:pt x="2814320" y="2510718"/>
                    </a:cubicBezTo>
                    <a:cubicBezTo>
                      <a:pt x="2814320" y="2353491"/>
                      <a:pt x="2686861" y="2226032"/>
                      <a:pt x="2529634" y="2226032"/>
                    </a:cubicBezTo>
                    <a:close/>
                    <a:moveTo>
                      <a:pt x="1324215" y="1318407"/>
                    </a:moveTo>
                    <a:lnTo>
                      <a:pt x="1324215" y="1321813"/>
                    </a:lnTo>
                    <a:lnTo>
                      <a:pt x="1321332" y="1321813"/>
                    </a:lnTo>
                    <a:lnTo>
                      <a:pt x="1321332" y="1873653"/>
                    </a:lnTo>
                    <a:lnTo>
                      <a:pt x="1873510" y="1873653"/>
                    </a:lnTo>
                    <a:lnTo>
                      <a:pt x="1873510" y="1872635"/>
                    </a:lnTo>
                    <a:lnTo>
                      <a:pt x="1876578" y="1872635"/>
                    </a:lnTo>
                    <a:lnTo>
                      <a:pt x="1876578" y="1321332"/>
                    </a:lnTo>
                    <a:lnTo>
                      <a:pt x="1873693" y="1321332"/>
                    </a:lnTo>
                    <a:lnTo>
                      <a:pt x="1873693" y="1318407"/>
                    </a:lnTo>
                    <a:close/>
                    <a:moveTo>
                      <a:pt x="668091" y="399044"/>
                    </a:moveTo>
                    <a:cubicBezTo>
                      <a:pt x="510864" y="399044"/>
                      <a:pt x="383405" y="526503"/>
                      <a:pt x="383405" y="683730"/>
                    </a:cubicBezTo>
                    <a:cubicBezTo>
                      <a:pt x="383405" y="840957"/>
                      <a:pt x="510864" y="968416"/>
                      <a:pt x="668091" y="968416"/>
                    </a:cubicBezTo>
                    <a:lnTo>
                      <a:pt x="952777" y="968416"/>
                    </a:lnTo>
                    <a:lnTo>
                      <a:pt x="952777" y="683733"/>
                    </a:lnTo>
                    <a:cubicBezTo>
                      <a:pt x="952777" y="526505"/>
                      <a:pt x="825319" y="399047"/>
                      <a:pt x="668091" y="399047"/>
                    </a:cubicBezTo>
                    <a:close/>
                    <a:moveTo>
                      <a:pt x="2511776" y="380522"/>
                    </a:moveTo>
                    <a:cubicBezTo>
                      <a:pt x="2354549" y="380522"/>
                      <a:pt x="2227090" y="507981"/>
                      <a:pt x="2227090" y="665208"/>
                    </a:cubicBezTo>
                    <a:lnTo>
                      <a:pt x="2227090" y="949894"/>
                    </a:lnTo>
                    <a:lnTo>
                      <a:pt x="2511773" y="949894"/>
                    </a:lnTo>
                    <a:cubicBezTo>
                      <a:pt x="2669001" y="949894"/>
                      <a:pt x="2796459" y="822436"/>
                      <a:pt x="2796459" y="665208"/>
                    </a:cubicBezTo>
                    <a:lnTo>
                      <a:pt x="2796462" y="665208"/>
                    </a:lnTo>
                    <a:cubicBezTo>
                      <a:pt x="2796462" y="507981"/>
                      <a:pt x="2669003" y="380522"/>
                      <a:pt x="2511776" y="380522"/>
                    </a:cubicBezTo>
                    <a:close/>
                    <a:moveTo>
                      <a:pt x="2534359" y="0"/>
                    </a:moveTo>
                    <a:cubicBezTo>
                      <a:pt x="2899234" y="0"/>
                      <a:pt x="3195025" y="295791"/>
                      <a:pt x="3195025" y="660666"/>
                    </a:cubicBezTo>
                    <a:lnTo>
                      <a:pt x="3195022" y="660666"/>
                    </a:lnTo>
                    <a:cubicBezTo>
                      <a:pt x="3195022" y="1025541"/>
                      <a:pt x="2899231" y="1321332"/>
                      <a:pt x="2534356" y="1321332"/>
                    </a:cubicBezTo>
                    <a:lnTo>
                      <a:pt x="2227340" y="1321332"/>
                    </a:lnTo>
                    <a:lnTo>
                      <a:pt x="2227340" y="1872635"/>
                    </a:lnTo>
                    <a:lnTo>
                      <a:pt x="2534176" y="1872635"/>
                    </a:lnTo>
                    <a:cubicBezTo>
                      <a:pt x="2899051" y="1872635"/>
                      <a:pt x="3194842" y="2168426"/>
                      <a:pt x="3194842" y="2533301"/>
                    </a:cubicBezTo>
                    <a:cubicBezTo>
                      <a:pt x="3194842" y="2898176"/>
                      <a:pt x="2899051" y="3193967"/>
                      <a:pt x="2534176" y="3193967"/>
                    </a:cubicBezTo>
                    <a:lnTo>
                      <a:pt x="2534176" y="3193964"/>
                    </a:lnTo>
                    <a:cubicBezTo>
                      <a:pt x="2169301" y="3193964"/>
                      <a:pt x="1873510" y="2898174"/>
                      <a:pt x="1873510" y="2533298"/>
                    </a:cubicBezTo>
                    <a:lnTo>
                      <a:pt x="1873510" y="2245313"/>
                    </a:lnTo>
                    <a:lnTo>
                      <a:pt x="1321332" y="2245313"/>
                    </a:lnTo>
                    <a:lnTo>
                      <a:pt x="1321332" y="2534319"/>
                    </a:lnTo>
                    <a:cubicBezTo>
                      <a:pt x="1321332" y="2899194"/>
                      <a:pt x="1025541" y="3194985"/>
                      <a:pt x="660666" y="3194985"/>
                    </a:cubicBezTo>
                    <a:cubicBezTo>
                      <a:pt x="295791" y="3194985"/>
                      <a:pt x="0" y="2899194"/>
                      <a:pt x="0" y="2534319"/>
                    </a:cubicBezTo>
                    <a:lnTo>
                      <a:pt x="2" y="2534319"/>
                    </a:lnTo>
                    <a:cubicBezTo>
                      <a:pt x="2" y="2169444"/>
                      <a:pt x="295793" y="1873653"/>
                      <a:pt x="660668" y="1873653"/>
                    </a:cubicBezTo>
                    <a:lnTo>
                      <a:pt x="969070" y="1873653"/>
                    </a:lnTo>
                    <a:lnTo>
                      <a:pt x="969070" y="1321813"/>
                    </a:lnTo>
                    <a:lnTo>
                      <a:pt x="663549" y="1321813"/>
                    </a:lnTo>
                    <a:cubicBezTo>
                      <a:pt x="298674" y="1321813"/>
                      <a:pt x="2883" y="1026022"/>
                      <a:pt x="2883" y="661147"/>
                    </a:cubicBezTo>
                    <a:cubicBezTo>
                      <a:pt x="2883" y="296272"/>
                      <a:pt x="298674" y="481"/>
                      <a:pt x="663549" y="481"/>
                    </a:cubicBezTo>
                    <a:lnTo>
                      <a:pt x="663549" y="484"/>
                    </a:lnTo>
                    <a:cubicBezTo>
                      <a:pt x="1028424" y="484"/>
                      <a:pt x="1324215" y="296274"/>
                      <a:pt x="1324215" y="661150"/>
                    </a:cubicBezTo>
                    <a:lnTo>
                      <a:pt x="1324215" y="987043"/>
                    </a:lnTo>
                    <a:lnTo>
                      <a:pt x="1873693" y="987043"/>
                    </a:lnTo>
                    <a:lnTo>
                      <a:pt x="1873693" y="660666"/>
                    </a:lnTo>
                    <a:cubicBezTo>
                      <a:pt x="1873693" y="295791"/>
                      <a:pt x="2169484" y="0"/>
                      <a:pt x="2534359" y="0"/>
                    </a:cubicBez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200" b="0" i="0" u="none" strike="noStrike" cap="none" baseline="0">
                  <a:solidFill>
                    <a:schemeClr val="lt1"/>
                  </a:solidFill>
                  <a:latin typeface="Arial"/>
                  <a:ea typeface="Arial"/>
                  <a:cs typeface="Arial"/>
                  <a:sym typeface="Arial"/>
                  <a:rtl val="0"/>
                </a:endParaRPr>
              </a:p>
            </p:txBody>
          </p:sp>
          <p:sp>
            <p:nvSpPr>
              <p:cNvPr id="14" name="Shape 621"/>
              <p:cNvSpPr/>
              <p:nvPr/>
            </p:nvSpPr>
            <p:spPr>
              <a:xfrm>
                <a:off x="6850392" y="2438176"/>
                <a:ext cx="160006" cy="152622"/>
              </a:xfrm>
              <a:custGeom>
                <a:avLst/>
                <a:gdLst/>
                <a:ahLst/>
                <a:cxnLst/>
                <a:rect l="0" t="0" r="0" b="0"/>
                <a:pathLst>
                  <a:path w="564449" h="588709" extrusionOk="0">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800" b="0" i="0" u="none" strike="noStrike" cap="none" baseline="0">
                  <a:solidFill>
                    <a:schemeClr val="lt1"/>
                  </a:solidFill>
                  <a:latin typeface="Arial"/>
                  <a:ea typeface="Arial"/>
                  <a:cs typeface="Arial"/>
                  <a:sym typeface="Arial"/>
                  <a:rtl val="0"/>
                </a:endParaRPr>
              </a:p>
            </p:txBody>
          </p:sp>
        </p:grpSp>
        <p:grpSp>
          <p:nvGrpSpPr>
            <p:cNvPr id="15" name="Shape 622"/>
            <p:cNvGrpSpPr/>
            <p:nvPr/>
          </p:nvGrpSpPr>
          <p:grpSpPr>
            <a:xfrm>
              <a:off x="4553406" y="1584225"/>
              <a:ext cx="1613145" cy="572418"/>
              <a:chOff x="4736853" y="1654314"/>
              <a:chExt cx="1613145" cy="572418"/>
            </a:xfrm>
          </p:grpSpPr>
          <p:sp>
            <p:nvSpPr>
              <p:cNvPr id="16" name="Shape 623"/>
              <p:cNvSpPr/>
              <p:nvPr/>
            </p:nvSpPr>
            <p:spPr>
              <a:xfrm>
                <a:off x="4736853" y="1654314"/>
                <a:ext cx="1613145" cy="572418"/>
              </a:xfrm>
              <a:prstGeom prst="roundRect">
                <a:avLst>
                  <a:gd name="adj" fmla="val 17740"/>
                </a:avLst>
              </a:prstGeom>
              <a:solidFill>
                <a:srgbClr val="33928A"/>
              </a:solidFill>
              <a:ln>
                <a:no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1" i="0" u="none" strike="noStrike" cap="none" baseline="0" dirty="0">
                    <a:solidFill>
                      <a:srgbClr val="F2F2F2"/>
                    </a:solidFill>
                    <a:latin typeface="+mn-lt"/>
                    <a:ea typeface="Calibri"/>
                    <a:cs typeface="Calibri"/>
                    <a:sym typeface="Calibri"/>
                    <a:rtl val="0"/>
                  </a:rPr>
                  <a:t>Cloud Controller</a:t>
                </a:r>
              </a:p>
            </p:txBody>
          </p:sp>
          <p:sp>
            <p:nvSpPr>
              <p:cNvPr id="17" name="Shape 624"/>
              <p:cNvSpPr/>
              <p:nvPr/>
            </p:nvSpPr>
            <p:spPr>
              <a:xfrm>
                <a:off x="6097941" y="1677121"/>
                <a:ext cx="169752" cy="226530"/>
              </a:xfrm>
              <a:custGeom>
                <a:avLst/>
                <a:gdLst/>
                <a:ahLst/>
                <a:cxnLst/>
                <a:rect l="0" t="0" r="0" b="0"/>
                <a:pathLst>
                  <a:path w="661988" h="883413" extrusionOk="0">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200" b="0" i="0" u="none" strike="noStrike" cap="none" baseline="0">
                  <a:solidFill>
                    <a:schemeClr val="lt1"/>
                  </a:solidFill>
                  <a:latin typeface="Arial"/>
                  <a:ea typeface="Arial"/>
                  <a:cs typeface="Arial"/>
                  <a:sym typeface="Arial"/>
                  <a:rtl val="0"/>
                </a:endParaRPr>
              </a:p>
            </p:txBody>
          </p:sp>
          <p:sp>
            <p:nvSpPr>
              <p:cNvPr id="18" name="Shape 625"/>
              <p:cNvSpPr/>
              <p:nvPr/>
            </p:nvSpPr>
            <p:spPr>
              <a:xfrm>
                <a:off x="6105326" y="1980976"/>
                <a:ext cx="160006" cy="152622"/>
              </a:xfrm>
              <a:custGeom>
                <a:avLst/>
                <a:gdLst/>
                <a:ahLst/>
                <a:cxnLst/>
                <a:rect l="0" t="0" r="0" b="0"/>
                <a:pathLst>
                  <a:path w="564449" h="588709" extrusionOk="0">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800" b="0" i="0" u="none" strike="noStrike" cap="none" baseline="0">
                  <a:solidFill>
                    <a:schemeClr val="lt1"/>
                  </a:solidFill>
                  <a:latin typeface="Arial"/>
                  <a:ea typeface="Arial"/>
                  <a:cs typeface="Arial"/>
                  <a:sym typeface="Arial"/>
                  <a:rtl val="0"/>
                </a:endParaRPr>
              </a:p>
            </p:txBody>
          </p:sp>
        </p:grpSp>
        <p:cxnSp>
          <p:nvCxnSpPr>
            <p:cNvPr id="19" name="Shape 626"/>
            <p:cNvCxnSpPr>
              <a:endCxn id="11" idx="1"/>
            </p:cNvCxnSpPr>
            <p:nvPr/>
          </p:nvCxnSpPr>
          <p:spPr>
            <a:xfrm rot="10800000" flipH="1">
              <a:off x="6166643" y="1711830"/>
              <a:ext cx="765900" cy="4500"/>
            </a:xfrm>
            <a:prstGeom prst="straightConnector1">
              <a:avLst/>
            </a:prstGeom>
            <a:noFill/>
            <a:ln w="28575" cap="flat" cmpd="sng">
              <a:solidFill>
                <a:srgbClr val="FFFFFF"/>
              </a:solidFill>
              <a:prstDash val="solid"/>
              <a:round/>
              <a:headEnd type="none" w="med" len="med"/>
              <a:tailEnd type="stealth" w="lg" len="lg"/>
            </a:ln>
          </p:spPr>
        </p:cxnSp>
        <p:sp>
          <p:nvSpPr>
            <p:cNvPr id="20" name="Shape 627"/>
            <p:cNvSpPr txBox="1"/>
            <p:nvPr/>
          </p:nvSpPr>
          <p:spPr>
            <a:xfrm>
              <a:off x="6242345" y="1493674"/>
              <a:ext cx="541083" cy="246219"/>
            </a:xfrm>
            <a:prstGeom prst="rect">
              <a:avLst/>
            </a:prstGeom>
            <a:noFill/>
            <a:ln>
              <a:noFill/>
            </a:ln>
          </p:spPr>
          <p:txBody>
            <a:bodyPr lIns="91425" tIns="45700" rIns="91425" bIns="45700" anchor="t" anchorCtr="0">
              <a:normAutofit/>
            </a:bodyPr>
            <a:lstStyle/>
            <a:p>
              <a:pPr marL="0" marR="0" lvl="0" indent="0" algn="ctr" rtl="0">
                <a:lnSpc>
                  <a:spcPct val="100000"/>
                </a:lnSpc>
                <a:spcBef>
                  <a:spcPts val="0"/>
                </a:spcBef>
                <a:spcAft>
                  <a:spcPts val="0"/>
                </a:spcAft>
                <a:buClr>
                  <a:schemeClr val="lt2"/>
                </a:buClr>
                <a:buSzPct val="25000"/>
                <a:buFont typeface="Arial"/>
                <a:buNone/>
              </a:pPr>
              <a:r>
                <a:rPr lang="en-US" sz="1200" dirty="0">
                  <a:solidFill>
                    <a:srgbClr val="FFFFFF"/>
                  </a:solidFill>
                  <a:latin typeface="+mn-lt"/>
                  <a:ea typeface="Arial"/>
                  <a:cs typeface="Arial"/>
                  <a:sym typeface="Arial"/>
                  <a:rtl val="0"/>
                </a:rPr>
                <a:t>C</a:t>
              </a:r>
              <a:r>
                <a:rPr lang="en-US" sz="1200" b="0" i="0" u="none" strike="noStrike" cap="none" baseline="0" dirty="0" smtClean="0">
                  <a:solidFill>
                    <a:srgbClr val="FFFFFF"/>
                  </a:solidFill>
                  <a:latin typeface="+mn-lt"/>
                  <a:ea typeface="Arial"/>
                  <a:cs typeface="Arial"/>
                  <a:sym typeface="Arial"/>
                  <a:rtl val="0"/>
                </a:rPr>
                <a:t>reate</a:t>
              </a:r>
              <a:endParaRPr lang="en-US" sz="1200" b="0" i="0" u="none" strike="noStrike" cap="none" baseline="0" dirty="0">
                <a:solidFill>
                  <a:srgbClr val="FFFFFF"/>
                </a:solidFill>
                <a:latin typeface="+mn-lt"/>
                <a:ea typeface="Arial"/>
                <a:cs typeface="Arial"/>
                <a:sym typeface="Arial"/>
                <a:rtl val="0"/>
              </a:endParaRPr>
            </a:p>
          </p:txBody>
        </p:sp>
        <p:cxnSp>
          <p:nvCxnSpPr>
            <p:cNvPr id="21" name="Shape 631"/>
            <p:cNvCxnSpPr>
              <a:endCxn id="12" idx="2"/>
            </p:cNvCxnSpPr>
            <p:nvPr/>
          </p:nvCxnSpPr>
          <p:spPr>
            <a:xfrm flipV="1">
              <a:off x="7064115" y="2144233"/>
              <a:ext cx="675001" cy="749007"/>
            </a:xfrm>
            <a:prstGeom prst="straightConnector1">
              <a:avLst/>
            </a:prstGeom>
            <a:noFill/>
            <a:ln w="28575" cap="flat" cmpd="sng">
              <a:solidFill>
                <a:srgbClr val="FFFFFF"/>
              </a:solidFill>
              <a:prstDash val="solid"/>
              <a:round/>
              <a:headEnd type="none" w="med" len="med"/>
              <a:tailEnd type="stealth" w="lg" len="lg"/>
            </a:ln>
          </p:spPr>
        </p:cxnSp>
        <p:sp>
          <p:nvSpPr>
            <p:cNvPr id="22" name="Shape 632"/>
            <p:cNvSpPr txBox="1"/>
            <p:nvPr/>
          </p:nvSpPr>
          <p:spPr>
            <a:xfrm>
              <a:off x="6799463" y="2351050"/>
              <a:ext cx="633818" cy="246219"/>
            </a:xfrm>
            <a:prstGeom prst="rect">
              <a:avLst/>
            </a:prstGeom>
            <a:noFill/>
            <a:ln>
              <a:noFill/>
            </a:ln>
          </p:spPr>
          <p:txBody>
            <a:bodyPr lIns="91425" tIns="45700" rIns="91425" bIns="45700" anchor="t" anchorCtr="0">
              <a:normAutofit/>
            </a:bodyPr>
            <a:lstStyle/>
            <a:p>
              <a:pPr marL="0" marR="0" lvl="0" indent="0" algn="ctr" rtl="0">
                <a:lnSpc>
                  <a:spcPct val="100000"/>
                </a:lnSpc>
                <a:spcBef>
                  <a:spcPts val="0"/>
                </a:spcBef>
                <a:spcAft>
                  <a:spcPts val="0"/>
                </a:spcAft>
                <a:buClr>
                  <a:schemeClr val="lt2"/>
                </a:buClr>
                <a:buSzPct val="25000"/>
                <a:buFont typeface="Arial"/>
                <a:buNone/>
              </a:pPr>
              <a:r>
                <a:rPr lang="en-US" sz="1200" dirty="0">
                  <a:solidFill>
                    <a:srgbClr val="FFFFFF"/>
                  </a:solidFill>
                  <a:latin typeface="+mn-lt"/>
                  <a:ea typeface="Arial"/>
                  <a:cs typeface="Arial"/>
                  <a:sym typeface="Arial"/>
                  <a:rtl val="0"/>
                </a:rPr>
                <a:t>C</a:t>
              </a:r>
              <a:r>
                <a:rPr lang="en-US" sz="1200" b="0" i="0" u="none" strike="noStrike" cap="none" baseline="0" dirty="0" smtClean="0">
                  <a:solidFill>
                    <a:srgbClr val="FFFFFF"/>
                  </a:solidFill>
                  <a:latin typeface="+mn-lt"/>
                  <a:ea typeface="Arial"/>
                  <a:cs typeface="Arial"/>
                  <a:sym typeface="Arial"/>
                  <a:rtl val="0"/>
                </a:rPr>
                <a:t>onnect</a:t>
              </a:r>
              <a:endParaRPr lang="en-US" sz="1200" b="0" i="0" u="none" strike="noStrike" cap="none" baseline="0" dirty="0">
                <a:solidFill>
                  <a:srgbClr val="FFFFFF"/>
                </a:solidFill>
                <a:latin typeface="+mn-lt"/>
                <a:ea typeface="Arial"/>
                <a:cs typeface="Arial"/>
                <a:sym typeface="Arial"/>
                <a:rtl val="0"/>
              </a:endParaRPr>
            </a:p>
          </p:txBody>
        </p:sp>
        <p:sp>
          <p:nvSpPr>
            <p:cNvPr id="23" name="Shape 629"/>
            <p:cNvSpPr txBox="1"/>
            <p:nvPr/>
          </p:nvSpPr>
          <p:spPr>
            <a:xfrm>
              <a:off x="5667758" y="2349434"/>
              <a:ext cx="427120" cy="246119"/>
            </a:xfrm>
            <a:prstGeom prst="rect">
              <a:avLst/>
            </a:prstGeom>
            <a:noFill/>
            <a:ln>
              <a:noFill/>
            </a:ln>
          </p:spPr>
          <p:txBody>
            <a:bodyPr lIns="91425" tIns="45700" rIns="91425" bIns="45700" anchor="t" anchorCtr="0">
              <a:normAutofit/>
            </a:bodyPr>
            <a:lstStyle/>
            <a:p>
              <a:pPr marL="0" marR="0" lvl="0" indent="0" algn="ctr" rtl="0">
                <a:lnSpc>
                  <a:spcPct val="100000"/>
                </a:lnSpc>
                <a:spcBef>
                  <a:spcPts val="0"/>
                </a:spcBef>
                <a:spcAft>
                  <a:spcPts val="0"/>
                </a:spcAft>
                <a:buClr>
                  <a:schemeClr val="lt2"/>
                </a:buClr>
                <a:buSzPct val="25000"/>
                <a:buFont typeface="Arial"/>
                <a:buNone/>
              </a:pPr>
              <a:r>
                <a:rPr lang="en-US" sz="1200" dirty="0">
                  <a:solidFill>
                    <a:srgbClr val="FFFFFF"/>
                  </a:solidFill>
                  <a:latin typeface="+mn-lt"/>
                  <a:ea typeface="Arial"/>
                  <a:cs typeface="Arial"/>
                  <a:sym typeface="Arial"/>
                  <a:rtl val="0"/>
                </a:rPr>
                <a:t>B</a:t>
              </a:r>
              <a:r>
                <a:rPr lang="en-US" sz="1200" b="0" i="0" u="none" strike="noStrike" cap="none" baseline="0" dirty="0" smtClean="0">
                  <a:solidFill>
                    <a:srgbClr val="FFFFFF"/>
                  </a:solidFill>
                  <a:latin typeface="+mn-lt"/>
                  <a:ea typeface="Arial"/>
                  <a:cs typeface="Arial"/>
                  <a:sym typeface="Arial"/>
                  <a:rtl val="0"/>
                </a:rPr>
                <a:t>ind</a:t>
              </a:r>
              <a:endParaRPr lang="en-US" sz="1200" b="0" i="0" u="none" strike="noStrike" cap="none" baseline="0" dirty="0">
                <a:solidFill>
                  <a:srgbClr val="FFFFFF"/>
                </a:solidFill>
                <a:latin typeface="+mn-lt"/>
                <a:ea typeface="Arial"/>
                <a:cs typeface="Arial"/>
                <a:sym typeface="Arial"/>
                <a:rtl val="0"/>
              </a:endParaRPr>
            </a:p>
          </p:txBody>
        </p:sp>
        <p:cxnSp>
          <p:nvCxnSpPr>
            <p:cNvPr id="4" name="Shape 628"/>
            <p:cNvCxnSpPr/>
            <p:nvPr/>
          </p:nvCxnSpPr>
          <p:spPr>
            <a:xfrm>
              <a:off x="5314116" y="2140894"/>
              <a:ext cx="780762" cy="1154716"/>
            </a:xfrm>
            <a:prstGeom prst="straightConnector1">
              <a:avLst/>
            </a:prstGeom>
            <a:noFill/>
            <a:ln w="28575" cap="flat" cmpd="sng">
              <a:solidFill>
                <a:schemeClr val="bg1"/>
              </a:solidFill>
              <a:prstDash val="solid"/>
              <a:round/>
              <a:headEnd type="none" w="med" len="med"/>
              <a:tailEnd type="stealth" w="lg" len="lg"/>
            </a:ln>
          </p:spPr>
        </p:cxnSp>
      </p:grpSp>
    </p:spTree>
    <p:extLst>
      <p:ext uri="{BB962C8B-B14F-4D97-AF65-F5344CB8AC3E}">
        <p14:creationId xmlns:p14="http://schemas.microsoft.com/office/powerpoint/2010/main" val="5051581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solidFill>
                  <a:srgbClr val="2C95DD"/>
                </a:solidFill>
              </a:rPr>
              <a:t>Creating</a:t>
            </a:r>
            <a:r>
              <a:rPr lang="en-US" dirty="0"/>
              <a:t> </a:t>
            </a:r>
            <a:r>
              <a:rPr lang="en-US" sz="2800" dirty="0">
                <a:solidFill>
                  <a:srgbClr val="2C95DD"/>
                </a:solidFill>
              </a:rPr>
              <a:t>and Binding a Service</a:t>
            </a:r>
          </a:p>
        </p:txBody>
      </p:sp>
      <p:sp>
        <p:nvSpPr>
          <p:cNvPr id="4" name="Rounded Rectangle 3"/>
          <p:cNvSpPr/>
          <p:nvPr/>
        </p:nvSpPr>
        <p:spPr>
          <a:xfrm>
            <a:off x="1981201" y="1276349"/>
            <a:ext cx="3276600" cy="3124200"/>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5" name="Rounded Rectangle 4"/>
          <p:cNvSpPr/>
          <p:nvPr/>
        </p:nvSpPr>
        <p:spPr bwMode="auto">
          <a:xfrm rot="16200000">
            <a:off x="668804" y="2651435"/>
            <a:ext cx="3276600" cy="374030"/>
          </a:xfrm>
          <a:prstGeom prst="roundRect">
            <a:avLst>
              <a:gd name="adj" fmla="val 8685"/>
            </a:avLst>
          </a:prstGeom>
          <a:solidFill>
            <a:srgbClr val="0A1831">
              <a:alpha val="25000"/>
            </a:srgbClr>
          </a:solidFill>
          <a:ln w="41275">
            <a:noFill/>
            <a:round/>
            <a:headEnd/>
            <a:tailEnd/>
          </a:ln>
        </p:spPr>
        <p:txBody>
          <a:bodyPr wrap="none" lIns="182880" tIns="0" rIns="0" bIns="0" rtlCol="0" anchor="ctr"/>
          <a:lstStyle/>
          <a:p>
            <a:pPr fontAlgn="auto">
              <a:spcBef>
                <a:spcPts val="0"/>
              </a:spcBef>
              <a:spcAft>
                <a:spcPts val="0"/>
              </a:spcAft>
            </a:pPr>
            <a:r>
              <a:rPr lang="en-US" sz="1600" dirty="0" smtClean="0">
                <a:solidFill>
                  <a:prstClr val="white">
                    <a:lumMod val="95000"/>
                  </a:prstClr>
                </a:solidFill>
                <a:latin typeface="Calibri"/>
                <a:ea typeface="+mn-ea"/>
              </a:rPr>
              <a:t>Router</a:t>
            </a:r>
          </a:p>
        </p:txBody>
      </p:sp>
      <p:sp>
        <p:nvSpPr>
          <p:cNvPr id="6" name="Rectangle 5"/>
          <p:cNvSpPr/>
          <p:nvPr/>
        </p:nvSpPr>
        <p:spPr>
          <a:xfrm>
            <a:off x="2422396" y="3823960"/>
            <a:ext cx="2720673" cy="646331"/>
          </a:xfrm>
          <a:prstGeom prst="rect">
            <a:avLst/>
          </a:prstGeom>
        </p:spPr>
        <p:txBody>
          <a:bodyPr wrap="square">
            <a:spAutoFit/>
          </a:bodyPr>
          <a:lstStyle/>
          <a:p>
            <a:pPr algn="r" fontAlgn="auto">
              <a:spcBef>
                <a:spcPts val="0"/>
              </a:spcBef>
              <a:spcAft>
                <a:spcPts val="0"/>
              </a:spcAft>
            </a:pPr>
            <a:r>
              <a:rPr lang="en-US" dirty="0" smtClean="0">
                <a:solidFill>
                  <a:prstClr val="black"/>
                </a:solidFill>
                <a:latin typeface="Calibri"/>
              </a:rPr>
              <a:t>Pivotal Cloud Foundry</a:t>
            </a:r>
          </a:p>
          <a:p>
            <a:pPr algn="r" fontAlgn="auto">
              <a:spcBef>
                <a:spcPts val="0"/>
              </a:spcBef>
              <a:spcAft>
                <a:spcPts val="0"/>
              </a:spcAft>
            </a:pPr>
            <a:r>
              <a:rPr lang="en-US" dirty="0" smtClean="0">
                <a:solidFill>
                  <a:prstClr val="black"/>
                </a:solidFill>
                <a:latin typeface="Calibri"/>
              </a:rPr>
              <a:t>Elastic Runtime</a:t>
            </a:r>
            <a:endParaRPr lang="en-US" dirty="0">
              <a:solidFill>
                <a:prstClr val="black"/>
              </a:solidFill>
              <a:latin typeface="Calibri"/>
            </a:endParaRPr>
          </a:p>
        </p:txBody>
      </p:sp>
      <p:sp>
        <p:nvSpPr>
          <p:cNvPr id="7" name="Oval 42"/>
          <p:cNvSpPr/>
          <p:nvPr/>
        </p:nvSpPr>
        <p:spPr>
          <a:xfrm>
            <a:off x="2191812" y="3464721"/>
            <a:ext cx="230584" cy="230584"/>
          </a:xfrm>
          <a:custGeom>
            <a:avLst/>
            <a:gdLst/>
            <a:ahLst/>
            <a:cxnLst/>
            <a:rect l="l" t="t" r="r" b="b"/>
            <a:pathLst>
              <a:path w="763984" h="763984">
                <a:moveTo>
                  <a:pt x="335323" y="444979"/>
                </a:moveTo>
                <a:lnTo>
                  <a:pt x="335323" y="590998"/>
                </a:lnTo>
                <a:lnTo>
                  <a:pt x="261293" y="590998"/>
                </a:lnTo>
                <a:lnTo>
                  <a:pt x="381992" y="747629"/>
                </a:lnTo>
                <a:lnTo>
                  <a:pt x="502691" y="590998"/>
                </a:lnTo>
                <a:lnTo>
                  <a:pt x="428661" y="590998"/>
                </a:lnTo>
                <a:lnTo>
                  <a:pt x="428661" y="444979"/>
                </a:lnTo>
                <a:close/>
                <a:moveTo>
                  <a:pt x="578572" y="261293"/>
                </a:moveTo>
                <a:lnTo>
                  <a:pt x="421941" y="381992"/>
                </a:lnTo>
                <a:lnTo>
                  <a:pt x="578572" y="502691"/>
                </a:lnTo>
                <a:lnTo>
                  <a:pt x="578572" y="428661"/>
                </a:lnTo>
                <a:lnTo>
                  <a:pt x="724591" y="428661"/>
                </a:lnTo>
                <a:lnTo>
                  <a:pt x="724591" y="335323"/>
                </a:lnTo>
                <a:lnTo>
                  <a:pt x="578572" y="335323"/>
                </a:lnTo>
                <a:close/>
                <a:moveTo>
                  <a:pt x="185411" y="261293"/>
                </a:moveTo>
                <a:lnTo>
                  <a:pt x="185411" y="335323"/>
                </a:lnTo>
                <a:lnTo>
                  <a:pt x="39392" y="335323"/>
                </a:lnTo>
                <a:lnTo>
                  <a:pt x="39392" y="428661"/>
                </a:lnTo>
                <a:lnTo>
                  <a:pt x="185411" y="428661"/>
                </a:lnTo>
                <a:lnTo>
                  <a:pt x="185411" y="502691"/>
                </a:lnTo>
                <a:lnTo>
                  <a:pt x="342042" y="381992"/>
                </a:lnTo>
                <a:close/>
                <a:moveTo>
                  <a:pt x="381992" y="16356"/>
                </a:moveTo>
                <a:lnTo>
                  <a:pt x="261293" y="172987"/>
                </a:lnTo>
                <a:lnTo>
                  <a:pt x="335323" y="172987"/>
                </a:lnTo>
                <a:lnTo>
                  <a:pt x="335323" y="319006"/>
                </a:lnTo>
                <a:lnTo>
                  <a:pt x="428661" y="319006"/>
                </a:lnTo>
                <a:lnTo>
                  <a:pt x="428661" y="172987"/>
                </a:lnTo>
                <a:lnTo>
                  <a:pt x="502691" y="172987"/>
                </a:lnTo>
                <a:close/>
                <a:moveTo>
                  <a:pt x="381992" y="0"/>
                </a:moveTo>
                <a:cubicBezTo>
                  <a:pt x="592960" y="0"/>
                  <a:pt x="763984" y="171024"/>
                  <a:pt x="763984" y="381992"/>
                </a:cubicBezTo>
                <a:cubicBezTo>
                  <a:pt x="763984" y="592960"/>
                  <a:pt x="592960" y="763984"/>
                  <a:pt x="381992" y="763984"/>
                </a:cubicBezTo>
                <a:cubicBezTo>
                  <a:pt x="171024" y="763984"/>
                  <a:pt x="0" y="592960"/>
                  <a:pt x="0" y="381992"/>
                </a:cubicBezTo>
                <a:cubicBezTo>
                  <a:pt x="0" y="171024"/>
                  <a:pt x="171024" y="0"/>
                  <a:pt x="381992"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p:cNvGrpSpPr/>
          <p:nvPr/>
        </p:nvGrpSpPr>
        <p:grpSpPr>
          <a:xfrm>
            <a:off x="2831917" y="1437660"/>
            <a:ext cx="2273483" cy="443726"/>
            <a:chOff x="3448049" y="1498378"/>
            <a:chExt cx="2590799" cy="443726"/>
          </a:xfrm>
        </p:grpSpPr>
        <p:sp>
          <p:nvSpPr>
            <p:cNvPr id="16" name="Rounded Rectangle 15"/>
            <p:cNvSpPr>
              <a:spLocks noChangeArrowheads="1"/>
            </p:cNvSpPr>
            <p:nvPr/>
          </p:nvSpPr>
          <p:spPr bwMode="auto">
            <a:xfrm>
              <a:off x="3448049" y="1498378"/>
              <a:ext cx="2590799" cy="443726"/>
            </a:xfrm>
            <a:prstGeom prst="roundRect">
              <a:avLst>
                <a:gd name="adj" fmla="val 4579"/>
              </a:avLst>
            </a:prstGeom>
            <a:solidFill>
              <a:schemeClr val="bg1">
                <a:lumMod val="65000"/>
              </a:schemeClr>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DB</a:t>
              </a:r>
              <a:endParaRPr lang="en-US" sz="1200" b="1" dirty="0">
                <a:solidFill>
                  <a:schemeClr val="bg1"/>
                </a:solidFill>
                <a:latin typeface="+mn-lt"/>
                <a:ea typeface="+mn-ea"/>
              </a:endParaRPr>
            </a:p>
          </p:txBody>
        </p:sp>
        <p:sp>
          <p:nvSpPr>
            <p:cNvPr id="17" name="Oval 194"/>
            <p:cNvSpPr/>
            <p:nvPr/>
          </p:nvSpPr>
          <p:spPr>
            <a:xfrm>
              <a:off x="3511555" y="1612382"/>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TextBox 17"/>
          <p:cNvSpPr txBox="1"/>
          <p:nvPr/>
        </p:nvSpPr>
        <p:spPr>
          <a:xfrm>
            <a:off x="4114800" y="1428750"/>
            <a:ext cx="925253" cy="461665"/>
          </a:xfrm>
          <a:prstGeom prst="rect">
            <a:avLst/>
          </a:prstGeom>
          <a:noFill/>
        </p:spPr>
        <p:txBody>
          <a:bodyPr wrap="none" rtlCol="0">
            <a:spAutoFit/>
          </a:bodyPr>
          <a:lstStyle/>
          <a:p>
            <a:r>
              <a:rPr lang="en-US" sz="1200" dirty="0" smtClean="0">
                <a:solidFill>
                  <a:schemeClr val="bg1"/>
                </a:solidFill>
              </a:rPr>
              <a:t>Service</a:t>
            </a:r>
          </a:p>
          <a:p>
            <a:r>
              <a:rPr lang="en-US" sz="1200" dirty="0" smtClean="0">
                <a:solidFill>
                  <a:schemeClr val="bg1"/>
                </a:solidFill>
              </a:rPr>
              <a:t>credentials</a:t>
            </a:r>
          </a:p>
        </p:txBody>
      </p:sp>
      <p:sp>
        <p:nvSpPr>
          <p:cNvPr id="35" name="Right Arrow 34"/>
          <p:cNvSpPr/>
          <p:nvPr/>
        </p:nvSpPr>
        <p:spPr>
          <a:xfrm rot="10800000">
            <a:off x="3746317" y="2496745"/>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ight Arrow 36"/>
          <p:cNvSpPr/>
          <p:nvPr/>
        </p:nvSpPr>
        <p:spPr>
          <a:xfrm rot="10800000">
            <a:off x="3746317" y="3122397"/>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ight Arrow 47"/>
          <p:cNvSpPr/>
          <p:nvPr/>
        </p:nvSpPr>
        <p:spPr>
          <a:xfrm rot="10800000">
            <a:off x="1217143" y="2496745"/>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ight Arrow 49"/>
          <p:cNvSpPr/>
          <p:nvPr/>
        </p:nvSpPr>
        <p:spPr>
          <a:xfrm rot="10800000">
            <a:off x="1217143" y="3122397"/>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ight Arrow 54"/>
          <p:cNvSpPr/>
          <p:nvPr/>
        </p:nvSpPr>
        <p:spPr>
          <a:xfrm rot="10800000">
            <a:off x="6271377" y="2496745"/>
            <a:ext cx="1614774" cy="304800"/>
          </a:xfrm>
          <a:prstGeom prst="rightArrow">
            <a:avLst>
              <a:gd name="adj1" fmla="val 65968"/>
              <a:gd name="adj2" fmla="val 85375"/>
            </a:avLst>
          </a:prstGeom>
          <a:solidFill>
            <a:srgbClr val="F27C3A"/>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ight Arrow 56"/>
          <p:cNvSpPr/>
          <p:nvPr/>
        </p:nvSpPr>
        <p:spPr>
          <a:xfrm rot="10800000">
            <a:off x="6271377" y="3122397"/>
            <a:ext cx="1614774" cy="304800"/>
          </a:xfrm>
          <a:prstGeom prst="rightArrow">
            <a:avLst>
              <a:gd name="adj1" fmla="val 65968"/>
              <a:gd name="adj2" fmla="val 85375"/>
            </a:avLst>
          </a:prstGeom>
          <a:solidFill>
            <a:srgbClr val="F27C3A"/>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ight Arrow 58"/>
          <p:cNvSpPr/>
          <p:nvPr/>
        </p:nvSpPr>
        <p:spPr>
          <a:xfrm>
            <a:off x="6271377" y="2183919"/>
            <a:ext cx="1614774" cy="304800"/>
          </a:xfrm>
          <a:prstGeom prst="rightArrow">
            <a:avLst>
              <a:gd name="adj1" fmla="val 65968"/>
              <a:gd name="adj2" fmla="val 85375"/>
            </a:avLst>
          </a:prstGeom>
          <a:solidFill>
            <a:srgbClr val="F27C3A"/>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4008" tIns="0" rIns="0" bIns="0" rtlCol="0" anchor="ctr"/>
          <a:lstStyle/>
          <a:p>
            <a:pPr algn="ctr"/>
            <a:r>
              <a:rPr lang="en-US" sz="1000" b="1" dirty="0">
                <a:solidFill>
                  <a:schemeClr val="bg1"/>
                </a:solidFill>
              </a:rPr>
              <a:t>reserve resources</a:t>
            </a:r>
          </a:p>
        </p:txBody>
      </p:sp>
      <p:sp>
        <p:nvSpPr>
          <p:cNvPr id="63" name="Right Arrow 62"/>
          <p:cNvSpPr/>
          <p:nvPr/>
        </p:nvSpPr>
        <p:spPr>
          <a:xfrm>
            <a:off x="1220008" y="2183919"/>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4008" tIns="0" rIns="0" bIns="0" rtlCol="0" anchor="ctr"/>
          <a:lstStyle/>
          <a:p>
            <a:pPr algn="ctr"/>
            <a:r>
              <a:rPr lang="en-US" sz="1000" b="1" dirty="0">
                <a:solidFill>
                  <a:schemeClr val="bg1"/>
                </a:solidFill>
              </a:rPr>
              <a:t>create service (HTTP)</a:t>
            </a:r>
          </a:p>
        </p:txBody>
      </p:sp>
      <p:sp>
        <p:nvSpPr>
          <p:cNvPr id="64" name="Right Arrow 63"/>
          <p:cNvSpPr/>
          <p:nvPr/>
        </p:nvSpPr>
        <p:spPr>
          <a:xfrm>
            <a:off x="3744260" y="2183919"/>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4008" tIns="0" rIns="0" bIns="0" rtlCol="0" anchor="ctr"/>
          <a:lstStyle/>
          <a:p>
            <a:pPr algn="ctr"/>
            <a:r>
              <a:rPr lang="en-US" sz="1000" b="1" dirty="0">
                <a:solidFill>
                  <a:schemeClr val="bg1"/>
                </a:solidFill>
              </a:rPr>
              <a:t>create service (HTTP)</a:t>
            </a:r>
          </a:p>
        </p:txBody>
      </p:sp>
      <p:sp>
        <p:nvSpPr>
          <p:cNvPr id="65" name="Right Arrow 64"/>
          <p:cNvSpPr/>
          <p:nvPr/>
        </p:nvSpPr>
        <p:spPr>
          <a:xfrm>
            <a:off x="3746317" y="2819005"/>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4008" tIns="0" rIns="0" bIns="0" rtlCol="0" anchor="ctr"/>
          <a:lstStyle/>
          <a:p>
            <a:pPr algn="ctr"/>
            <a:r>
              <a:rPr lang="en-US" sz="1000" b="1" dirty="0" smtClean="0">
                <a:solidFill>
                  <a:schemeClr val="bg1"/>
                </a:solidFill>
              </a:rPr>
              <a:t>bind </a:t>
            </a:r>
            <a:r>
              <a:rPr lang="en-US" sz="1000" b="1" dirty="0">
                <a:solidFill>
                  <a:schemeClr val="bg1"/>
                </a:solidFill>
              </a:rPr>
              <a:t>service (HTTP)</a:t>
            </a:r>
          </a:p>
        </p:txBody>
      </p:sp>
      <p:sp>
        <p:nvSpPr>
          <p:cNvPr id="66" name="Right Arrow 65"/>
          <p:cNvSpPr/>
          <p:nvPr/>
        </p:nvSpPr>
        <p:spPr>
          <a:xfrm>
            <a:off x="1222065" y="2822094"/>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4008" tIns="0" rIns="0" bIns="0" rtlCol="0" anchor="ctr"/>
          <a:lstStyle/>
          <a:p>
            <a:pPr algn="ctr"/>
            <a:r>
              <a:rPr lang="en-US" sz="1000" b="1" dirty="0" smtClean="0">
                <a:solidFill>
                  <a:schemeClr val="bg1"/>
                </a:solidFill>
              </a:rPr>
              <a:t>bind </a:t>
            </a:r>
            <a:r>
              <a:rPr lang="en-US" sz="1000" b="1" dirty="0">
                <a:solidFill>
                  <a:schemeClr val="bg1"/>
                </a:solidFill>
              </a:rPr>
              <a:t>service (HTTP)</a:t>
            </a:r>
          </a:p>
        </p:txBody>
      </p:sp>
      <p:sp>
        <p:nvSpPr>
          <p:cNvPr id="67" name="Right Arrow 66"/>
          <p:cNvSpPr/>
          <p:nvPr/>
        </p:nvSpPr>
        <p:spPr>
          <a:xfrm>
            <a:off x="6271377" y="2822094"/>
            <a:ext cx="1614774" cy="304800"/>
          </a:xfrm>
          <a:prstGeom prst="rightArrow">
            <a:avLst>
              <a:gd name="adj1" fmla="val 65968"/>
              <a:gd name="adj2" fmla="val 85375"/>
            </a:avLst>
          </a:prstGeom>
          <a:solidFill>
            <a:srgbClr val="F27C3A"/>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a:solidFill>
                  <a:schemeClr val="bg1"/>
                </a:solidFill>
              </a:rPr>
              <a:t>obtain connection data</a:t>
            </a:r>
          </a:p>
        </p:txBody>
      </p:sp>
      <p:sp>
        <p:nvSpPr>
          <p:cNvPr id="9" name="Rounded Rectangle 8"/>
          <p:cNvSpPr>
            <a:spLocks noChangeArrowheads="1"/>
          </p:cNvSpPr>
          <p:nvPr/>
        </p:nvSpPr>
        <p:spPr bwMode="auto">
          <a:xfrm>
            <a:off x="304800" y="2190750"/>
            <a:ext cx="914400" cy="121721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91440" rIns="0" bIns="0" anchor="t"/>
          <a:lstStyle/>
          <a:p>
            <a:pPr algn="ctr" fontAlgn="auto">
              <a:spcBef>
                <a:spcPts val="0"/>
              </a:spcBef>
              <a:spcAft>
                <a:spcPts val="0"/>
              </a:spcAft>
              <a:defRPr/>
            </a:pPr>
            <a:r>
              <a:rPr lang="en-US" sz="1200" b="1" dirty="0" smtClean="0">
                <a:solidFill>
                  <a:schemeClr val="bg1"/>
                </a:solidFill>
                <a:latin typeface="+mn-lt"/>
                <a:ea typeface="+mn-ea"/>
              </a:rPr>
              <a:t>CLI</a:t>
            </a:r>
            <a:endParaRPr lang="en-US" sz="1200" b="1" dirty="0">
              <a:solidFill>
                <a:schemeClr val="bg1"/>
              </a:solidFill>
              <a:latin typeface="+mn-lt"/>
              <a:ea typeface="+mn-ea"/>
            </a:endParaRPr>
          </a:p>
        </p:txBody>
      </p:sp>
      <p:sp>
        <p:nvSpPr>
          <p:cNvPr id="30" name="Rounded Rectangle 29"/>
          <p:cNvSpPr>
            <a:spLocks noChangeArrowheads="1"/>
          </p:cNvSpPr>
          <p:nvPr/>
        </p:nvSpPr>
        <p:spPr bwMode="auto">
          <a:xfrm>
            <a:off x="2831917" y="2190750"/>
            <a:ext cx="914400" cy="121721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91440" rIns="0" bIns="0" anchor="t"/>
          <a:lstStyle/>
          <a:p>
            <a:pPr algn="ctr" fontAlgn="auto">
              <a:spcBef>
                <a:spcPts val="0"/>
              </a:spcBef>
              <a:spcAft>
                <a:spcPts val="0"/>
              </a:spcAft>
              <a:defRPr/>
            </a:pPr>
            <a:r>
              <a:rPr lang="en-US" sz="1200" b="1" dirty="0" smtClean="0">
                <a:solidFill>
                  <a:schemeClr val="bg1"/>
                </a:solidFill>
                <a:latin typeface="+mn-lt"/>
                <a:ea typeface="+mn-ea"/>
              </a:rPr>
              <a:t>Cloud Controller</a:t>
            </a:r>
            <a:endParaRPr lang="en-US" sz="1200" b="1" dirty="0">
              <a:solidFill>
                <a:schemeClr val="bg1"/>
              </a:solidFill>
              <a:latin typeface="+mn-lt"/>
              <a:ea typeface="+mn-ea"/>
            </a:endParaRPr>
          </a:p>
        </p:txBody>
      </p:sp>
      <p:sp>
        <p:nvSpPr>
          <p:cNvPr id="31" name="Rounded Rectangle 30"/>
          <p:cNvSpPr>
            <a:spLocks noChangeArrowheads="1"/>
          </p:cNvSpPr>
          <p:nvPr/>
        </p:nvSpPr>
        <p:spPr bwMode="auto">
          <a:xfrm>
            <a:off x="5359034" y="2190750"/>
            <a:ext cx="914400" cy="121721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91440" rIns="0" bIns="0" anchor="t"/>
          <a:lstStyle/>
          <a:p>
            <a:pPr algn="ctr" fontAlgn="auto">
              <a:spcBef>
                <a:spcPts val="0"/>
              </a:spcBef>
              <a:spcAft>
                <a:spcPts val="0"/>
              </a:spcAft>
              <a:defRPr/>
            </a:pPr>
            <a:r>
              <a:rPr lang="en-US" sz="1200" b="1" dirty="0" smtClean="0">
                <a:solidFill>
                  <a:schemeClr val="bg1"/>
                </a:solidFill>
                <a:latin typeface="+mn-lt"/>
                <a:ea typeface="+mn-ea"/>
              </a:rPr>
              <a:t>Service</a:t>
            </a:r>
          </a:p>
          <a:p>
            <a:pPr algn="ctr" fontAlgn="auto">
              <a:spcBef>
                <a:spcPts val="0"/>
              </a:spcBef>
              <a:spcAft>
                <a:spcPts val="0"/>
              </a:spcAft>
              <a:defRPr/>
            </a:pPr>
            <a:r>
              <a:rPr lang="en-US" sz="1200" b="1" dirty="0" smtClean="0">
                <a:solidFill>
                  <a:schemeClr val="bg1"/>
                </a:solidFill>
              </a:rPr>
              <a:t>Broker</a:t>
            </a:r>
            <a:endParaRPr lang="en-US" sz="1200" b="1" dirty="0">
              <a:solidFill>
                <a:schemeClr val="bg1"/>
              </a:solidFill>
              <a:latin typeface="+mn-lt"/>
              <a:ea typeface="+mn-ea"/>
            </a:endParaRPr>
          </a:p>
        </p:txBody>
      </p:sp>
      <p:sp>
        <p:nvSpPr>
          <p:cNvPr id="32" name="Rounded Rectangle 31"/>
          <p:cNvSpPr>
            <a:spLocks noChangeArrowheads="1"/>
          </p:cNvSpPr>
          <p:nvPr/>
        </p:nvSpPr>
        <p:spPr bwMode="auto">
          <a:xfrm>
            <a:off x="7886151" y="2190750"/>
            <a:ext cx="914400" cy="121721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91440" rIns="0" bIns="0" anchor="t"/>
          <a:lstStyle/>
          <a:p>
            <a:pPr algn="ctr" fontAlgn="auto">
              <a:spcBef>
                <a:spcPts val="0"/>
              </a:spcBef>
              <a:spcAft>
                <a:spcPts val="0"/>
              </a:spcAft>
              <a:defRPr/>
            </a:pPr>
            <a:r>
              <a:rPr lang="en-US" sz="1200" b="1" dirty="0" smtClean="0">
                <a:solidFill>
                  <a:schemeClr val="bg1"/>
                </a:solidFill>
                <a:latin typeface="+mn-lt"/>
                <a:ea typeface="+mn-ea"/>
              </a:rPr>
              <a:t>Data</a:t>
            </a:r>
          </a:p>
          <a:p>
            <a:pPr algn="ctr" fontAlgn="auto">
              <a:spcBef>
                <a:spcPts val="0"/>
              </a:spcBef>
              <a:spcAft>
                <a:spcPts val="0"/>
              </a:spcAft>
              <a:defRPr/>
            </a:pPr>
            <a:r>
              <a:rPr lang="en-US" sz="1200" b="1" dirty="0" smtClean="0">
                <a:solidFill>
                  <a:schemeClr val="bg1"/>
                </a:solidFill>
              </a:rPr>
              <a:t>Service</a:t>
            </a:r>
            <a:endParaRPr lang="en-US" sz="1200" b="1" dirty="0">
              <a:solidFill>
                <a:schemeClr val="bg1"/>
              </a:solidFill>
              <a:latin typeface="+mn-lt"/>
              <a:ea typeface="+mn-ea"/>
            </a:endParaRPr>
          </a:p>
        </p:txBody>
      </p:sp>
      <p:sp>
        <p:nvSpPr>
          <p:cNvPr id="10" name="Rectangle 76"/>
          <p:cNvSpPr/>
          <p:nvPr/>
        </p:nvSpPr>
        <p:spPr>
          <a:xfrm>
            <a:off x="3189576" y="2785379"/>
            <a:ext cx="199082" cy="265671"/>
          </a:xfrm>
          <a:custGeom>
            <a:avLst/>
            <a:gdLst/>
            <a:ahLst/>
            <a:cxnLst/>
            <a:rect l="l" t="t" r="r" b="b"/>
            <a:pathLst>
              <a:path w="661988" h="883413">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75"/>
          <p:cNvSpPr/>
          <p:nvPr/>
        </p:nvSpPr>
        <p:spPr>
          <a:xfrm>
            <a:off x="5702459" y="2785379"/>
            <a:ext cx="227549" cy="227546"/>
          </a:xfrm>
          <a:custGeom>
            <a:avLst/>
            <a:gdLst/>
            <a:ahLst/>
            <a:cxnLst/>
            <a:rect l="l" t="t" r="r" b="b"/>
            <a:pathLst>
              <a:path w="3195025" h="3194985">
                <a:moveTo>
                  <a:pt x="683252" y="2245091"/>
                </a:moveTo>
                <a:cubicBezTo>
                  <a:pt x="526024" y="2245091"/>
                  <a:pt x="398566" y="2372549"/>
                  <a:pt x="398566" y="2529777"/>
                </a:cubicBezTo>
                <a:lnTo>
                  <a:pt x="398563" y="2529777"/>
                </a:lnTo>
                <a:cubicBezTo>
                  <a:pt x="398563" y="2687004"/>
                  <a:pt x="526021" y="2814463"/>
                  <a:pt x="683249" y="2814463"/>
                </a:cubicBezTo>
                <a:cubicBezTo>
                  <a:pt x="840476" y="2814463"/>
                  <a:pt x="967935" y="2687004"/>
                  <a:pt x="967935" y="2529777"/>
                </a:cubicBezTo>
                <a:lnTo>
                  <a:pt x="967935" y="2245091"/>
                </a:lnTo>
                <a:close/>
                <a:moveTo>
                  <a:pt x="2244948" y="2226032"/>
                </a:moveTo>
                <a:lnTo>
                  <a:pt x="2244948" y="2510715"/>
                </a:lnTo>
                <a:cubicBezTo>
                  <a:pt x="2244948" y="2667943"/>
                  <a:pt x="2372406" y="2795401"/>
                  <a:pt x="2529634" y="2795401"/>
                </a:cubicBezTo>
                <a:lnTo>
                  <a:pt x="2529634" y="2795404"/>
                </a:lnTo>
                <a:cubicBezTo>
                  <a:pt x="2686861" y="2795404"/>
                  <a:pt x="2814320" y="2667945"/>
                  <a:pt x="2814320" y="2510718"/>
                </a:cubicBezTo>
                <a:cubicBezTo>
                  <a:pt x="2814320" y="2353491"/>
                  <a:pt x="2686861" y="2226032"/>
                  <a:pt x="2529634" y="2226032"/>
                </a:cubicBezTo>
                <a:close/>
                <a:moveTo>
                  <a:pt x="1324215" y="1318407"/>
                </a:moveTo>
                <a:lnTo>
                  <a:pt x="1324215" y="1321813"/>
                </a:lnTo>
                <a:lnTo>
                  <a:pt x="1321332" y="1321813"/>
                </a:lnTo>
                <a:lnTo>
                  <a:pt x="1321332" y="1873653"/>
                </a:lnTo>
                <a:lnTo>
                  <a:pt x="1873510" y="1873653"/>
                </a:lnTo>
                <a:lnTo>
                  <a:pt x="1873510" y="1872635"/>
                </a:lnTo>
                <a:lnTo>
                  <a:pt x="1876578" y="1872635"/>
                </a:lnTo>
                <a:lnTo>
                  <a:pt x="1876578" y="1321332"/>
                </a:lnTo>
                <a:lnTo>
                  <a:pt x="1873693" y="1321332"/>
                </a:lnTo>
                <a:lnTo>
                  <a:pt x="1873693" y="1318407"/>
                </a:lnTo>
                <a:close/>
                <a:moveTo>
                  <a:pt x="668091" y="399044"/>
                </a:moveTo>
                <a:cubicBezTo>
                  <a:pt x="510864" y="399044"/>
                  <a:pt x="383405" y="526503"/>
                  <a:pt x="383405" y="683730"/>
                </a:cubicBezTo>
                <a:cubicBezTo>
                  <a:pt x="383405" y="840957"/>
                  <a:pt x="510864" y="968416"/>
                  <a:pt x="668091" y="968416"/>
                </a:cubicBezTo>
                <a:lnTo>
                  <a:pt x="952777" y="968416"/>
                </a:lnTo>
                <a:lnTo>
                  <a:pt x="952777" y="683733"/>
                </a:lnTo>
                <a:cubicBezTo>
                  <a:pt x="952777" y="526505"/>
                  <a:pt x="825319" y="399047"/>
                  <a:pt x="668091" y="399047"/>
                </a:cubicBezTo>
                <a:close/>
                <a:moveTo>
                  <a:pt x="2511776" y="380522"/>
                </a:moveTo>
                <a:cubicBezTo>
                  <a:pt x="2354549" y="380522"/>
                  <a:pt x="2227090" y="507981"/>
                  <a:pt x="2227090" y="665208"/>
                </a:cubicBezTo>
                <a:lnTo>
                  <a:pt x="2227090" y="949894"/>
                </a:lnTo>
                <a:lnTo>
                  <a:pt x="2511773" y="949894"/>
                </a:lnTo>
                <a:cubicBezTo>
                  <a:pt x="2669001" y="949894"/>
                  <a:pt x="2796459" y="822436"/>
                  <a:pt x="2796459" y="665208"/>
                </a:cubicBezTo>
                <a:lnTo>
                  <a:pt x="2796462" y="665208"/>
                </a:lnTo>
                <a:cubicBezTo>
                  <a:pt x="2796462" y="507981"/>
                  <a:pt x="2669003" y="380522"/>
                  <a:pt x="2511776" y="380522"/>
                </a:cubicBezTo>
                <a:close/>
                <a:moveTo>
                  <a:pt x="2534359" y="0"/>
                </a:moveTo>
                <a:cubicBezTo>
                  <a:pt x="2899234" y="0"/>
                  <a:pt x="3195025" y="295791"/>
                  <a:pt x="3195025" y="660666"/>
                </a:cubicBezTo>
                <a:lnTo>
                  <a:pt x="3195022" y="660666"/>
                </a:lnTo>
                <a:cubicBezTo>
                  <a:pt x="3195022" y="1025541"/>
                  <a:pt x="2899231" y="1321332"/>
                  <a:pt x="2534356" y="1321332"/>
                </a:cubicBezTo>
                <a:lnTo>
                  <a:pt x="2227340" y="1321332"/>
                </a:lnTo>
                <a:lnTo>
                  <a:pt x="2227340" y="1872635"/>
                </a:lnTo>
                <a:lnTo>
                  <a:pt x="2534176" y="1872635"/>
                </a:lnTo>
                <a:cubicBezTo>
                  <a:pt x="2899051" y="1872635"/>
                  <a:pt x="3194842" y="2168426"/>
                  <a:pt x="3194842" y="2533301"/>
                </a:cubicBezTo>
                <a:cubicBezTo>
                  <a:pt x="3194842" y="2898176"/>
                  <a:pt x="2899051" y="3193967"/>
                  <a:pt x="2534176" y="3193967"/>
                </a:cubicBezTo>
                <a:lnTo>
                  <a:pt x="2534176" y="3193964"/>
                </a:lnTo>
                <a:cubicBezTo>
                  <a:pt x="2169301" y="3193964"/>
                  <a:pt x="1873510" y="2898174"/>
                  <a:pt x="1873510" y="2533298"/>
                </a:cubicBezTo>
                <a:lnTo>
                  <a:pt x="1873510" y="2245313"/>
                </a:lnTo>
                <a:lnTo>
                  <a:pt x="1321332" y="2245313"/>
                </a:lnTo>
                <a:lnTo>
                  <a:pt x="1321332" y="2534319"/>
                </a:lnTo>
                <a:cubicBezTo>
                  <a:pt x="1321332" y="2899194"/>
                  <a:pt x="1025541" y="3194985"/>
                  <a:pt x="660666" y="3194985"/>
                </a:cubicBezTo>
                <a:cubicBezTo>
                  <a:pt x="295791" y="3194985"/>
                  <a:pt x="0" y="2899194"/>
                  <a:pt x="0" y="2534319"/>
                </a:cubicBezTo>
                <a:lnTo>
                  <a:pt x="2" y="2534319"/>
                </a:lnTo>
                <a:cubicBezTo>
                  <a:pt x="2" y="2169444"/>
                  <a:pt x="295793" y="1873653"/>
                  <a:pt x="660668" y="1873653"/>
                </a:cubicBezTo>
                <a:lnTo>
                  <a:pt x="969070" y="1873653"/>
                </a:lnTo>
                <a:lnTo>
                  <a:pt x="969070" y="1321813"/>
                </a:lnTo>
                <a:lnTo>
                  <a:pt x="663549" y="1321813"/>
                </a:lnTo>
                <a:cubicBezTo>
                  <a:pt x="298674" y="1321813"/>
                  <a:pt x="2883" y="1026022"/>
                  <a:pt x="2883" y="661147"/>
                </a:cubicBezTo>
                <a:cubicBezTo>
                  <a:pt x="2883" y="296272"/>
                  <a:pt x="298674" y="481"/>
                  <a:pt x="663549" y="481"/>
                </a:cubicBezTo>
                <a:lnTo>
                  <a:pt x="663549" y="484"/>
                </a:lnTo>
                <a:cubicBezTo>
                  <a:pt x="1028424" y="484"/>
                  <a:pt x="1324215" y="296274"/>
                  <a:pt x="1324215" y="661150"/>
                </a:cubicBezTo>
                <a:lnTo>
                  <a:pt x="1324215" y="987043"/>
                </a:lnTo>
                <a:lnTo>
                  <a:pt x="1873693" y="987043"/>
                </a:lnTo>
                <a:lnTo>
                  <a:pt x="1873693" y="660666"/>
                </a:lnTo>
                <a:cubicBezTo>
                  <a:pt x="1873693" y="295791"/>
                  <a:pt x="2169484" y="0"/>
                  <a:pt x="2534359"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ounded Rectangle 1"/>
          <p:cNvSpPr/>
          <p:nvPr/>
        </p:nvSpPr>
        <p:spPr>
          <a:xfrm>
            <a:off x="628650" y="2809875"/>
            <a:ext cx="266700" cy="212420"/>
          </a:xfrm>
          <a:custGeom>
            <a:avLst/>
            <a:gdLst/>
            <a:ahLst/>
            <a:cxnLst/>
            <a:rect l="l" t="t" r="r" b="b"/>
            <a:pathLst>
              <a:path w="266700" h="212420">
                <a:moveTo>
                  <a:pt x="133255" y="122545"/>
                </a:moveTo>
                <a:lnTo>
                  <a:pt x="133255" y="148126"/>
                </a:lnTo>
                <a:lnTo>
                  <a:pt x="210911" y="148126"/>
                </a:lnTo>
                <a:lnTo>
                  <a:pt x="210911" y="122545"/>
                </a:lnTo>
                <a:close/>
                <a:moveTo>
                  <a:pt x="33175" y="28452"/>
                </a:moveTo>
                <a:lnTo>
                  <a:pt x="33175" y="57271"/>
                </a:lnTo>
                <a:lnTo>
                  <a:pt x="93453" y="88214"/>
                </a:lnTo>
                <a:lnTo>
                  <a:pt x="33175" y="119157"/>
                </a:lnTo>
                <a:lnTo>
                  <a:pt x="33175" y="147975"/>
                </a:lnTo>
                <a:lnTo>
                  <a:pt x="125592" y="100534"/>
                </a:lnTo>
                <a:lnTo>
                  <a:pt x="125592" y="75894"/>
                </a:lnTo>
                <a:close/>
                <a:moveTo>
                  <a:pt x="21117" y="0"/>
                </a:moveTo>
                <a:lnTo>
                  <a:pt x="245583" y="0"/>
                </a:lnTo>
                <a:cubicBezTo>
                  <a:pt x="257246" y="0"/>
                  <a:pt x="266700" y="9454"/>
                  <a:pt x="266700" y="21117"/>
                </a:cubicBezTo>
                <a:lnTo>
                  <a:pt x="266700" y="191303"/>
                </a:lnTo>
                <a:cubicBezTo>
                  <a:pt x="266700" y="202966"/>
                  <a:pt x="257246" y="212420"/>
                  <a:pt x="245583" y="212420"/>
                </a:cubicBezTo>
                <a:lnTo>
                  <a:pt x="21117" y="212420"/>
                </a:lnTo>
                <a:cubicBezTo>
                  <a:pt x="9454" y="212420"/>
                  <a:pt x="0" y="202966"/>
                  <a:pt x="0" y="191303"/>
                </a:cubicBezTo>
                <a:lnTo>
                  <a:pt x="0" y="21117"/>
                </a:lnTo>
                <a:cubicBezTo>
                  <a:pt x="0" y="9454"/>
                  <a:pt x="9454" y="0"/>
                  <a:pt x="21117"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170"/>
          <p:cNvSpPr/>
          <p:nvPr/>
        </p:nvSpPr>
        <p:spPr>
          <a:xfrm>
            <a:off x="8227936" y="2800127"/>
            <a:ext cx="230829" cy="222168"/>
          </a:xfrm>
          <a:custGeom>
            <a:avLst/>
            <a:gdLst/>
            <a:ahLst/>
            <a:cxnLst/>
            <a:rect l="l" t="t" r="r" b="b"/>
            <a:pathLst>
              <a:path w="230829" h="222168">
                <a:moveTo>
                  <a:pt x="0" y="122119"/>
                </a:moveTo>
                <a:cubicBezTo>
                  <a:pt x="0" y="138438"/>
                  <a:pt x="46300" y="151666"/>
                  <a:pt x="103414" y="151666"/>
                </a:cubicBezTo>
                <a:lnTo>
                  <a:pt x="103414" y="215718"/>
                </a:lnTo>
                <a:cubicBezTo>
                  <a:pt x="46516" y="215718"/>
                  <a:pt x="350" y="202589"/>
                  <a:pt x="65" y="186355"/>
                </a:cubicBezTo>
                <a:lnTo>
                  <a:pt x="0" y="186355"/>
                </a:lnTo>
                <a:lnTo>
                  <a:pt x="0" y="186171"/>
                </a:lnTo>
                <a:close/>
                <a:moveTo>
                  <a:pt x="0" y="41010"/>
                </a:moveTo>
                <a:cubicBezTo>
                  <a:pt x="0" y="57328"/>
                  <a:pt x="46300" y="70557"/>
                  <a:pt x="103414" y="70557"/>
                </a:cubicBezTo>
                <a:lnTo>
                  <a:pt x="103414" y="134609"/>
                </a:lnTo>
                <a:cubicBezTo>
                  <a:pt x="46516" y="134609"/>
                  <a:pt x="350" y="121480"/>
                  <a:pt x="65" y="105246"/>
                </a:cubicBezTo>
                <a:lnTo>
                  <a:pt x="0" y="105246"/>
                </a:lnTo>
                <a:lnTo>
                  <a:pt x="0" y="105062"/>
                </a:lnTo>
                <a:close/>
                <a:moveTo>
                  <a:pt x="118336" y="0"/>
                </a:moveTo>
                <a:lnTo>
                  <a:pt x="127085" y="0"/>
                </a:lnTo>
                <a:cubicBezTo>
                  <a:pt x="130281" y="0"/>
                  <a:pt x="132871" y="2591"/>
                  <a:pt x="132871" y="5786"/>
                </a:cubicBezTo>
                <a:cubicBezTo>
                  <a:pt x="132871" y="12636"/>
                  <a:pt x="133896" y="18535"/>
                  <a:pt x="135109" y="25202"/>
                </a:cubicBezTo>
                <a:cubicBezTo>
                  <a:pt x="143884" y="26925"/>
                  <a:pt x="152199" y="29931"/>
                  <a:pt x="159722" y="34255"/>
                </a:cubicBezTo>
                <a:cubicBezTo>
                  <a:pt x="165117" y="29779"/>
                  <a:pt x="169825" y="25852"/>
                  <a:pt x="174350" y="20459"/>
                </a:cubicBezTo>
                <a:cubicBezTo>
                  <a:pt x="176404" y="18011"/>
                  <a:pt x="180054" y="17692"/>
                  <a:pt x="182502" y="19746"/>
                </a:cubicBezTo>
                <a:lnTo>
                  <a:pt x="189333" y="25478"/>
                </a:lnTo>
                <a:lnTo>
                  <a:pt x="190381" y="26357"/>
                </a:lnTo>
                <a:lnTo>
                  <a:pt x="197212" y="32089"/>
                </a:lnTo>
                <a:cubicBezTo>
                  <a:pt x="199660" y="34143"/>
                  <a:pt x="199979" y="37793"/>
                  <a:pt x="197925" y="40241"/>
                </a:cubicBezTo>
                <a:cubicBezTo>
                  <a:pt x="193510" y="45502"/>
                  <a:pt x="190499" y="50693"/>
                  <a:pt x="187132" y="56600"/>
                </a:cubicBezTo>
                <a:cubicBezTo>
                  <a:pt x="192683" y="63368"/>
                  <a:pt x="197246" y="70971"/>
                  <a:pt x="200399" y="79280"/>
                </a:cubicBezTo>
                <a:cubicBezTo>
                  <a:pt x="207506" y="79319"/>
                  <a:pt x="213695" y="79351"/>
                  <a:pt x="220704" y="78115"/>
                </a:cubicBezTo>
                <a:cubicBezTo>
                  <a:pt x="223851" y="77560"/>
                  <a:pt x="226852" y="79661"/>
                  <a:pt x="227407" y="82808"/>
                </a:cubicBezTo>
                <a:lnTo>
                  <a:pt x="228955" y="91590"/>
                </a:lnTo>
                <a:lnTo>
                  <a:pt x="229193" y="92937"/>
                </a:lnTo>
                <a:lnTo>
                  <a:pt x="230741" y="101719"/>
                </a:lnTo>
                <a:cubicBezTo>
                  <a:pt x="231296" y="104866"/>
                  <a:pt x="229195" y="107867"/>
                  <a:pt x="226048" y="108422"/>
                </a:cubicBezTo>
                <a:cubicBezTo>
                  <a:pt x="219251" y="109621"/>
                  <a:pt x="213585" y="111676"/>
                  <a:pt x="207170" y="114051"/>
                </a:cubicBezTo>
                <a:cubicBezTo>
                  <a:pt x="207083" y="123369"/>
                  <a:pt x="205567" y="132345"/>
                  <a:pt x="202673" y="140719"/>
                </a:cubicBezTo>
                <a:cubicBezTo>
                  <a:pt x="207974" y="145217"/>
                  <a:pt x="212637" y="149143"/>
                  <a:pt x="218693" y="152639"/>
                </a:cubicBezTo>
                <a:cubicBezTo>
                  <a:pt x="221461" y="154237"/>
                  <a:pt x="222409" y="157776"/>
                  <a:pt x="220811" y="160543"/>
                </a:cubicBezTo>
                <a:lnTo>
                  <a:pt x="216352" y="168266"/>
                </a:lnTo>
                <a:lnTo>
                  <a:pt x="215669" y="169450"/>
                </a:lnTo>
                <a:lnTo>
                  <a:pt x="211210" y="177173"/>
                </a:lnTo>
                <a:cubicBezTo>
                  <a:pt x="209612" y="179941"/>
                  <a:pt x="206073" y="180889"/>
                  <a:pt x="203306" y="179291"/>
                </a:cubicBezTo>
                <a:cubicBezTo>
                  <a:pt x="197338" y="175845"/>
                  <a:pt x="191685" y="173779"/>
                  <a:pt x="185257" y="171480"/>
                </a:cubicBezTo>
                <a:cubicBezTo>
                  <a:pt x="179562" y="178286"/>
                  <a:pt x="172757" y="184107"/>
                  <a:pt x="165190" y="188824"/>
                </a:cubicBezTo>
                <a:cubicBezTo>
                  <a:pt x="166330" y="195504"/>
                  <a:pt x="167384" y="201397"/>
                  <a:pt x="169727" y="207834"/>
                </a:cubicBezTo>
                <a:cubicBezTo>
                  <a:pt x="170820" y="210837"/>
                  <a:pt x="169272" y="214157"/>
                  <a:pt x="166269" y="215250"/>
                </a:cubicBezTo>
                <a:lnTo>
                  <a:pt x="157889" y="218300"/>
                </a:lnTo>
                <a:lnTo>
                  <a:pt x="156604" y="218768"/>
                </a:lnTo>
                <a:lnTo>
                  <a:pt x="148224" y="221818"/>
                </a:lnTo>
                <a:cubicBezTo>
                  <a:pt x="145222" y="222911"/>
                  <a:pt x="141901" y="221362"/>
                  <a:pt x="140808" y="218359"/>
                </a:cubicBezTo>
                <a:cubicBezTo>
                  <a:pt x="138516" y="212062"/>
                  <a:pt x="135614" y="206956"/>
                  <a:pt x="132286" y="201261"/>
                </a:cubicBezTo>
                <a:lnTo>
                  <a:pt x="118336" y="202496"/>
                </a:lnTo>
                <a:lnTo>
                  <a:pt x="118336" y="159214"/>
                </a:lnTo>
                <a:cubicBezTo>
                  <a:pt x="144027" y="159165"/>
                  <a:pt x="164829" y="138314"/>
                  <a:pt x="164829" y="112605"/>
                </a:cubicBezTo>
                <a:cubicBezTo>
                  <a:pt x="164829" y="86895"/>
                  <a:pt x="144027" y="66045"/>
                  <a:pt x="118336" y="65995"/>
                </a:cubicBezTo>
                <a:close/>
                <a:moveTo>
                  <a:pt x="103414" y="0"/>
                </a:moveTo>
                <a:lnTo>
                  <a:pt x="103414" y="55843"/>
                </a:lnTo>
                <a:cubicBezTo>
                  <a:pt x="49442" y="55843"/>
                  <a:pt x="5689" y="43342"/>
                  <a:pt x="5689" y="27922"/>
                </a:cubicBezTo>
                <a:cubicBezTo>
                  <a:pt x="5689" y="12501"/>
                  <a:pt x="49442" y="0"/>
                  <a:pt x="10341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ight Arrow 67"/>
          <p:cNvSpPr/>
          <p:nvPr/>
        </p:nvSpPr>
        <p:spPr>
          <a:xfrm rot="16200000">
            <a:off x="3134436" y="1883668"/>
            <a:ext cx="309363" cy="304800"/>
          </a:xfrm>
          <a:prstGeom prst="rightArrow">
            <a:avLst>
              <a:gd name="adj1" fmla="val 51014"/>
              <a:gd name="adj2" fmla="val 56403"/>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50427120"/>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3"/>
                                        </p:tgtEl>
                                        <p:attrNameLst>
                                          <p:attrName>style.visibility</p:attrName>
                                        </p:attrNameLst>
                                      </p:cBhvr>
                                      <p:to>
                                        <p:strVal val="visible"/>
                                      </p:to>
                                    </p:set>
                                    <p:animEffect transition="in" filter="wipe(left)">
                                      <p:cBhvr>
                                        <p:cTn id="7" dur="500"/>
                                        <p:tgtEl>
                                          <p:spTgt spid="6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64"/>
                                        </p:tgtEl>
                                        <p:attrNameLst>
                                          <p:attrName>style.visibility</p:attrName>
                                        </p:attrNameLst>
                                      </p:cBhvr>
                                      <p:to>
                                        <p:strVal val="visible"/>
                                      </p:to>
                                    </p:set>
                                    <p:animEffect transition="in" filter="wipe(left)">
                                      <p:cBhvr>
                                        <p:cTn id="11" dur="500"/>
                                        <p:tgtEl>
                                          <p:spTgt spid="64"/>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59"/>
                                        </p:tgtEl>
                                        <p:attrNameLst>
                                          <p:attrName>style.visibility</p:attrName>
                                        </p:attrNameLst>
                                      </p:cBhvr>
                                      <p:to>
                                        <p:strVal val="visible"/>
                                      </p:to>
                                    </p:set>
                                    <p:animEffect transition="in" filter="wipe(left)">
                                      <p:cBhvr>
                                        <p:cTn id="16" dur="500"/>
                                        <p:tgtEl>
                                          <p:spTgt spid="59"/>
                                        </p:tgtEl>
                                      </p:cBhvr>
                                    </p:animEffect>
                                  </p:childTnLst>
                                </p:cTn>
                              </p:par>
                            </p:childTnLst>
                          </p:cTn>
                        </p:par>
                        <p:par>
                          <p:cTn id="17" fill="hold">
                            <p:stCondLst>
                              <p:cond delay="500"/>
                            </p:stCondLst>
                            <p:childTnLst>
                              <p:par>
                                <p:cTn id="18" presetID="22" presetClass="entr" presetSubtype="2" fill="hold" grpId="0" nodeType="afterEffect">
                                  <p:stCondLst>
                                    <p:cond delay="0"/>
                                  </p:stCondLst>
                                  <p:childTnLst>
                                    <p:set>
                                      <p:cBhvr>
                                        <p:cTn id="19" dur="1" fill="hold">
                                          <p:stCondLst>
                                            <p:cond delay="0"/>
                                          </p:stCondLst>
                                        </p:cTn>
                                        <p:tgtEl>
                                          <p:spTgt spid="55"/>
                                        </p:tgtEl>
                                        <p:attrNameLst>
                                          <p:attrName>style.visibility</p:attrName>
                                        </p:attrNameLst>
                                      </p:cBhvr>
                                      <p:to>
                                        <p:strVal val="visible"/>
                                      </p:to>
                                    </p:set>
                                    <p:animEffect transition="in" filter="wipe(right)">
                                      <p:cBhvr>
                                        <p:cTn id="20" dur="500"/>
                                        <p:tgtEl>
                                          <p:spTgt spid="55"/>
                                        </p:tgtEl>
                                      </p:cBhvr>
                                    </p:animEffect>
                                  </p:childTnLst>
                                </p:cTn>
                              </p:par>
                            </p:childTnLst>
                          </p:cTn>
                        </p:par>
                        <p:par>
                          <p:cTn id="21" fill="hold">
                            <p:stCondLst>
                              <p:cond delay="1000"/>
                            </p:stCondLst>
                            <p:childTnLst>
                              <p:par>
                                <p:cTn id="22" presetID="22" presetClass="entr" presetSubtype="2" fill="hold" grpId="0" nodeType="afterEffect">
                                  <p:stCondLst>
                                    <p:cond delay="0"/>
                                  </p:stCondLst>
                                  <p:childTnLst>
                                    <p:set>
                                      <p:cBhvr>
                                        <p:cTn id="23" dur="1" fill="hold">
                                          <p:stCondLst>
                                            <p:cond delay="0"/>
                                          </p:stCondLst>
                                        </p:cTn>
                                        <p:tgtEl>
                                          <p:spTgt spid="35"/>
                                        </p:tgtEl>
                                        <p:attrNameLst>
                                          <p:attrName>style.visibility</p:attrName>
                                        </p:attrNameLst>
                                      </p:cBhvr>
                                      <p:to>
                                        <p:strVal val="visible"/>
                                      </p:to>
                                    </p:set>
                                    <p:animEffect transition="in" filter="wipe(right)">
                                      <p:cBhvr>
                                        <p:cTn id="24" dur="500"/>
                                        <p:tgtEl>
                                          <p:spTgt spid="35"/>
                                        </p:tgtEl>
                                      </p:cBhvr>
                                    </p:animEffect>
                                  </p:childTnLst>
                                </p:cTn>
                              </p:par>
                            </p:childTnLst>
                          </p:cTn>
                        </p:par>
                        <p:par>
                          <p:cTn id="25" fill="hold">
                            <p:stCondLst>
                              <p:cond delay="1500"/>
                            </p:stCondLst>
                            <p:childTnLst>
                              <p:par>
                                <p:cTn id="26" presetID="22" presetClass="entr" presetSubtype="2" fill="hold" grpId="0" nodeType="afterEffect">
                                  <p:stCondLst>
                                    <p:cond delay="0"/>
                                  </p:stCondLst>
                                  <p:childTnLst>
                                    <p:set>
                                      <p:cBhvr>
                                        <p:cTn id="27" dur="1" fill="hold">
                                          <p:stCondLst>
                                            <p:cond delay="0"/>
                                          </p:stCondLst>
                                        </p:cTn>
                                        <p:tgtEl>
                                          <p:spTgt spid="48"/>
                                        </p:tgtEl>
                                        <p:attrNameLst>
                                          <p:attrName>style.visibility</p:attrName>
                                        </p:attrNameLst>
                                      </p:cBhvr>
                                      <p:to>
                                        <p:strVal val="visible"/>
                                      </p:to>
                                    </p:set>
                                    <p:animEffect transition="in" filter="wipe(right)">
                                      <p:cBhvr>
                                        <p:cTn id="28" dur="500"/>
                                        <p:tgtEl>
                                          <p:spTgt spid="48"/>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66"/>
                                        </p:tgtEl>
                                        <p:attrNameLst>
                                          <p:attrName>style.visibility</p:attrName>
                                        </p:attrNameLst>
                                      </p:cBhvr>
                                      <p:to>
                                        <p:strVal val="visible"/>
                                      </p:to>
                                    </p:set>
                                    <p:animEffect transition="in" filter="wipe(left)">
                                      <p:cBhvr>
                                        <p:cTn id="33" dur="500"/>
                                        <p:tgtEl>
                                          <p:spTgt spid="66"/>
                                        </p:tgtEl>
                                      </p:cBhvr>
                                    </p:animEffect>
                                  </p:childTnLst>
                                </p:cTn>
                              </p:par>
                            </p:childTnLst>
                          </p:cTn>
                        </p:par>
                        <p:par>
                          <p:cTn id="34" fill="hold">
                            <p:stCondLst>
                              <p:cond delay="500"/>
                            </p:stCondLst>
                            <p:childTnLst>
                              <p:par>
                                <p:cTn id="35" presetID="22" presetClass="entr" presetSubtype="8" fill="hold" grpId="0" nodeType="afterEffect">
                                  <p:stCondLst>
                                    <p:cond delay="0"/>
                                  </p:stCondLst>
                                  <p:childTnLst>
                                    <p:set>
                                      <p:cBhvr>
                                        <p:cTn id="36" dur="1" fill="hold">
                                          <p:stCondLst>
                                            <p:cond delay="0"/>
                                          </p:stCondLst>
                                        </p:cTn>
                                        <p:tgtEl>
                                          <p:spTgt spid="65"/>
                                        </p:tgtEl>
                                        <p:attrNameLst>
                                          <p:attrName>style.visibility</p:attrName>
                                        </p:attrNameLst>
                                      </p:cBhvr>
                                      <p:to>
                                        <p:strVal val="visible"/>
                                      </p:to>
                                    </p:set>
                                    <p:animEffect transition="in" filter="wipe(left)">
                                      <p:cBhvr>
                                        <p:cTn id="37" dur="500"/>
                                        <p:tgtEl>
                                          <p:spTgt spid="65"/>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67"/>
                                        </p:tgtEl>
                                        <p:attrNameLst>
                                          <p:attrName>style.visibility</p:attrName>
                                        </p:attrNameLst>
                                      </p:cBhvr>
                                      <p:to>
                                        <p:strVal val="visible"/>
                                      </p:to>
                                    </p:set>
                                    <p:animEffect transition="in" filter="wipe(left)">
                                      <p:cBhvr>
                                        <p:cTn id="42" dur="500"/>
                                        <p:tgtEl>
                                          <p:spTgt spid="67"/>
                                        </p:tgtEl>
                                      </p:cBhvr>
                                    </p:animEffect>
                                  </p:childTnLst>
                                </p:cTn>
                              </p:par>
                            </p:childTnLst>
                          </p:cTn>
                        </p:par>
                        <p:par>
                          <p:cTn id="43" fill="hold">
                            <p:stCondLst>
                              <p:cond delay="500"/>
                            </p:stCondLst>
                            <p:childTnLst>
                              <p:par>
                                <p:cTn id="44" presetID="22" presetClass="entr" presetSubtype="2" fill="hold" grpId="0" nodeType="afterEffect">
                                  <p:stCondLst>
                                    <p:cond delay="0"/>
                                  </p:stCondLst>
                                  <p:childTnLst>
                                    <p:set>
                                      <p:cBhvr>
                                        <p:cTn id="45" dur="1" fill="hold">
                                          <p:stCondLst>
                                            <p:cond delay="0"/>
                                          </p:stCondLst>
                                        </p:cTn>
                                        <p:tgtEl>
                                          <p:spTgt spid="57"/>
                                        </p:tgtEl>
                                        <p:attrNameLst>
                                          <p:attrName>style.visibility</p:attrName>
                                        </p:attrNameLst>
                                      </p:cBhvr>
                                      <p:to>
                                        <p:strVal val="visible"/>
                                      </p:to>
                                    </p:set>
                                    <p:animEffect transition="in" filter="wipe(right)">
                                      <p:cBhvr>
                                        <p:cTn id="46" dur="500"/>
                                        <p:tgtEl>
                                          <p:spTgt spid="57"/>
                                        </p:tgtEl>
                                      </p:cBhvr>
                                    </p:animEffect>
                                  </p:childTnLst>
                                </p:cTn>
                              </p:par>
                            </p:childTnLst>
                          </p:cTn>
                        </p:par>
                        <p:par>
                          <p:cTn id="47" fill="hold">
                            <p:stCondLst>
                              <p:cond delay="1000"/>
                            </p:stCondLst>
                            <p:childTnLst>
                              <p:par>
                                <p:cTn id="48" presetID="22" presetClass="entr" presetSubtype="2" fill="hold" grpId="0" nodeType="afterEffect">
                                  <p:stCondLst>
                                    <p:cond delay="0"/>
                                  </p:stCondLst>
                                  <p:childTnLst>
                                    <p:set>
                                      <p:cBhvr>
                                        <p:cTn id="49" dur="1" fill="hold">
                                          <p:stCondLst>
                                            <p:cond delay="0"/>
                                          </p:stCondLst>
                                        </p:cTn>
                                        <p:tgtEl>
                                          <p:spTgt spid="37"/>
                                        </p:tgtEl>
                                        <p:attrNameLst>
                                          <p:attrName>style.visibility</p:attrName>
                                        </p:attrNameLst>
                                      </p:cBhvr>
                                      <p:to>
                                        <p:strVal val="visible"/>
                                      </p:to>
                                    </p:set>
                                    <p:animEffect transition="in" filter="wipe(right)">
                                      <p:cBhvr>
                                        <p:cTn id="50" dur="500"/>
                                        <p:tgtEl>
                                          <p:spTgt spid="37"/>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4" fill="hold" grpId="0" nodeType="clickEffect">
                                  <p:stCondLst>
                                    <p:cond delay="0"/>
                                  </p:stCondLst>
                                  <p:childTnLst>
                                    <p:set>
                                      <p:cBhvr>
                                        <p:cTn id="54" dur="1" fill="hold">
                                          <p:stCondLst>
                                            <p:cond delay="0"/>
                                          </p:stCondLst>
                                        </p:cTn>
                                        <p:tgtEl>
                                          <p:spTgt spid="68"/>
                                        </p:tgtEl>
                                        <p:attrNameLst>
                                          <p:attrName>style.visibility</p:attrName>
                                        </p:attrNameLst>
                                      </p:cBhvr>
                                      <p:to>
                                        <p:strVal val="visible"/>
                                      </p:to>
                                    </p:set>
                                    <p:animEffect transition="in" filter="wipe(down)">
                                      <p:cBhvr>
                                        <p:cTn id="55" dur="500"/>
                                        <p:tgtEl>
                                          <p:spTgt spid="68"/>
                                        </p:tgtEl>
                                      </p:cBhvr>
                                    </p:animEffect>
                                  </p:childTnLst>
                                </p:cTn>
                              </p:par>
                            </p:childTnLst>
                          </p:cTn>
                        </p:par>
                        <p:par>
                          <p:cTn id="56" fill="hold">
                            <p:stCondLst>
                              <p:cond delay="500"/>
                            </p:stCondLst>
                            <p:childTnLst>
                              <p:par>
                                <p:cTn id="57" presetID="10" presetClass="entr" presetSubtype="0" fill="hold" grpId="0" nodeType="afterEffect">
                                  <p:stCondLst>
                                    <p:cond delay="0"/>
                                  </p:stCondLst>
                                  <p:childTnLst>
                                    <p:set>
                                      <p:cBhvr>
                                        <p:cTn id="58" dur="1" fill="hold">
                                          <p:stCondLst>
                                            <p:cond delay="0"/>
                                          </p:stCondLst>
                                        </p:cTn>
                                        <p:tgtEl>
                                          <p:spTgt spid="18"/>
                                        </p:tgtEl>
                                        <p:attrNameLst>
                                          <p:attrName>style.visibility</p:attrName>
                                        </p:attrNameLst>
                                      </p:cBhvr>
                                      <p:to>
                                        <p:strVal val="visible"/>
                                      </p:to>
                                    </p:set>
                                    <p:animEffect transition="in" filter="fade">
                                      <p:cBhvr>
                                        <p:cTn id="59" dur="500"/>
                                        <p:tgtEl>
                                          <p:spTgt spid="18"/>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2" fill="hold" grpId="0" nodeType="clickEffect">
                                  <p:stCondLst>
                                    <p:cond delay="0"/>
                                  </p:stCondLst>
                                  <p:childTnLst>
                                    <p:set>
                                      <p:cBhvr>
                                        <p:cTn id="63" dur="1" fill="hold">
                                          <p:stCondLst>
                                            <p:cond delay="0"/>
                                          </p:stCondLst>
                                        </p:cTn>
                                        <p:tgtEl>
                                          <p:spTgt spid="50"/>
                                        </p:tgtEl>
                                        <p:attrNameLst>
                                          <p:attrName>style.visibility</p:attrName>
                                        </p:attrNameLst>
                                      </p:cBhvr>
                                      <p:to>
                                        <p:strVal val="visible"/>
                                      </p:to>
                                    </p:set>
                                    <p:animEffect transition="in" filter="wipe(right)">
                                      <p:cBhvr>
                                        <p:cTn id="64"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35" grpId="0" animBg="1"/>
      <p:bldP spid="37" grpId="0" animBg="1"/>
      <p:bldP spid="48" grpId="0" animBg="1"/>
      <p:bldP spid="50" grpId="0" animBg="1"/>
      <p:bldP spid="55" grpId="0" animBg="1"/>
      <p:bldP spid="57" grpId="0" animBg="1"/>
      <p:bldP spid="59" grpId="0" animBg="1"/>
      <p:bldP spid="63" grpId="0" animBg="1"/>
      <p:bldP spid="64" grpId="0" animBg="1"/>
      <p:bldP spid="65" grpId="0" animBg="1"/>
      <p:bldP spid="66" grpId="0" animBg="1"/>
      <p:bldP spid="67" grpId="0" animBg="1"/>
      <p:bldP spid="6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2800" dirty="0">
                <a:solidFill>
                  <a:srgbClr val="2C95DD"/>
                </a:solidFill>
              </a:rPr>
              <a:t>Pivotal</a:t>
            </a:r>
            <a:r>
              <a:rPr lang="en-US" dirty="0" smtClean="0"/>
              <a:t> </a:t>
            </a:r>
            <a:r>
              <a:rPr lang="en-US" sz="2800" dirty="0">
                <a:solidFill>
                  <a:srgbClr val="2C95DD"/>
                </a:solidFill>
              </a:rPr>
              <a:t>Cloud Foundry Services</a:t>
            </a:r>
          </a:p>
        </p:txBody>
      </p:sp>
      <p:sp>
        <p:nvSpPr>
          <p:cNvPr id="6" name="Content Placeholder 5"/>
          <p:cNvSpPr>
            <a:spLocks noGrp="1"/>
          </p:cNvSpPr>
          <p:nvPr>
            <p:ph sz="quarter" idx="4294967295"/>
          </p:nvPr>
        </p:nvSpPr>
        <p:spPr>
          <a:xfrm>
            <a:off x="3667760" y="1037696"/>
            <a:ext cx="5387277" cy="3382962"/>
          </a:xfrm>
          <a:prstGeom prst="rect">
            <a:avLst/>
          </a:prstGeom>
        </p:spPr>
        <p:txBody>
          <a:bodyPr/>
          <a:lstStyle/>
          <a:p>
            <a:pPr marL="285750" indent="-285750">
              <a:spcAft>
                <a:spcPts val="600"/>
              </a:spcAft>
              <a:buClr>
                <a:schemeClr val="bg2"/>
              </a:buClr>
              <a:buFont typeface="Arial"/>
              <a:buChar char="•"/>
            </a:pPr>
            <a:r>
              <a:rPr lang="en-US" sz="1800" dirty="0" smtClean="0">
                <a:solidFill>
                  <a:srgbClr val="FFFFFF"/>
                </a:solidFill>
              </a:rPr>
              <a:t>Operated </a:t>
            </a:r>
            <a:r>
              <a:rPr lang="en-US" sz="1800" dirty="0">
                <a:solidFill>
                  <a:srgbClr val="FFFFFF"/>
                </a:solidFill>
              </a:rPr>
              <a:t>‘as a Service</a:t>
            </a:r>
            <a:r>
              <a:rPr lang="en-US" sz="1800" dirty="0" smtClean="0">
                <a:solidFill>
                  <a:srgbClr val="FFFFFF"/>
                </a:solidFill>
              </a:rPr>
              <a:t>’</a:t>
            </a:r>
            <a:endParaRPr lang="en-US" sz="1800" dirty="0">
              <a:solidFill>
                <a:srgbClr val="FFFFFF"/>
              </a:solidFill>
            </a:endParaRPr>
          </a:p>
          <a:p>
            <a:pPr marL="285750" indent="-285750">
              <a:spcAft>
                <a:spcPts val="600"/>
              </a:spcAft>
              <a:buClr>
                <a:schemeClr val="bg2"/>
              </a:buClr>
              <a:buFont typeface="Arial"/>
              <a:buChar char="•"/>
            </a:pPr>
            <a:r>
              <a:rPr lang="en-US" sz="1800" dirty="0" smtClean="0">
                <a:solidFill>
                  <a:srgbClr val="FFFFFF"/>
                </a:solidFill>
              </a:rPr>
              <a:t>Configured </a:t>
            </a:r>
            <a:r>
              <a:rPr lang="en-US" sz="1800" dirty="0">
                <a:solidFill>
                  <a:srgbClr val="FFFFFF"/>
                </a:solidFill>
              </a:rPr>
              <a:t>and integrated </a:t>
            </a:r>
            <a:r>
              <a:rPr lang="en-US" sz="1800" dirty="0" smtClean="0">
                <a:solidFill>
                  <a:srgbClr val="FFFFFF"/>
                </a:solidFill>
              </a:rPr>
              <a:t>to enable </a:t>
            </a:r>
            <a:r>
              <a:rPr lang="en-US" sz="1800" dirty="0">
                <a:solidFill>
                  <a:srgbClr val="FFFFFF"/>
                </a:solidFill>
              </a:rPr>
              <a:t>p</a:t>
            </a:r>
            <a:r>
              <a:rPr lang="en-US" sz="1800" dirty="0" smtClean="0">
                <a:solidFill>
                  <a:srgbClr val="FFFFFF"/>
                </a:solidFill>
              </a:rPr>
              <a:t>ush </a:t>
            </a:r>
            <a:r>
              <a:rPr lang="en-US" sz="1800" dirty="0">
                <a:solidFill>
                  <a:srgbClr val="FFFFFF"/>
                </a:solidFill>
              </a:rPr>
              <a:t>button deployment </a:t>
            </a:r>
            <a:endParaRPr lang="en-US" sz="1800" dirty="0" smtClean="0">
              <a:solidFill>
                <a:srgbClr val="FFFFFF"/>
              </a:solidFill>
            </a:endParaRPr>
          </a:p>
          <a:p>
            <a:pPr marL="285750" indent="-285750">
              <a:spcAft>
                <a:spcPts val="600"/>
              </a:spcAft>
              <a:buClr>
                <a:schemeClr val="bg2"/>
              </a:buClr>
              <a:buFont typeface="Arial"/>
              <a:buChar char="•"/>
            </a:pPr>
            <a:r>
              <a:rPr lang="en-US" sz="1800" dirty="0" smtClean="0">
                <a:solidFill>
                  <a:srgbClr val="FFFFFF"/>
                </a:solidFill>
              </a:rPr>
              <a:t>Full </a:t>
            </a:r>
            <a:r>
              <a:rPr lang="en-US" sz="1800" dirty="0">
                <a:solidFill>
                  <a:srgbClr val="FFFFFF"/>
                </a:solidFill>
              </a:rPr>
              <a:t>lifecycle management </a:t>
            </a:r>
            <a:r>
              <a:rPr lang="en-US" sz="1800" dirty="0" smtClean="0">
                <a:solidFill>
                  <a:srgbClr val="FFFFFF"/>
                </a:solidFill>
              </a:rPr>
              <a:t>- </a:t>
            </a:r>
            <a:r>
              <a:rPr lang="en-US" sz="1800" dirty="0">
                <a:solidFill>
                  <a:srgbClr val="FFFFFF"/>
                </a:solidFill>
              </a:rPr>
              <a:t>software updates and </a:t>
            </a:r>
            <a:r>
              <a:rPr lang="en-US" sz="1800" dirty="0" smtClean="0">
                <a:solidFill>
                  <a:srgbClr val="FFFFFF"/>
                </a:solidFill>
              </a:rPr>
              <a:t>patching</a:t>
            </a:r>
            <a:r>
              <a:rPr lang="en-US" sz="1800" dirty="0">
                <a:solidFill>
                  <a:srgbClr val="FFFFFF"/>
                </a:solidFill>
              </a:rPr>
              <a:t> </a:t>
            </a:r>
            <a:endParaRPr lang="en-US" sz="1800" dirty="0" smtClean="0">
              <a:solidFill>
                <a:srgbClr val="FFFFFF"/>
              </a:solidFill>
            </a:endParaRPr>
          </a:p>
          <a:p>
            <a:pPr marL="285750" indent="-285750">
              <a:spcAft>
                <a:spcPts val="600"/>
              </a:spcAft>
              <a:buClr>
                <a:schemeClr val="bg2"/>
              </a:buClr>
              <a:buFont typeface="Arial"/>
              <a:buChar char="•"/>
            </a:pPr>
            <a:r>
              <a:rPr lang="en-US" sz="1800" dirty="0" smtClean="0">
                <a:solidFill>
                  <a:srgbClr val="FFFFFF"/>
                </a:solidFill>
              </a:rPr>
              <a:t>Bind </a:t>
            </a:r>
            <a:r>
              <a:rPr lang="en-US" sz="1800" dirty="0">
                <a:solidFill>
                  <a:srgbClr val="FFFFFF"/>
                </a:solidFill>
              </a:rPr>
              <a:t>to </a:t>
            </a:r>
            <a:r>
              <a:rPr lang="en-US" sz="1800" dirty="0" smtClean="0">
                <a:solidFill>
                  <a:srgbClr val="FFFFFF"/>
                </a:solidFill>
              </a:rPr>
              <a:t>apps </a:t>
            </a:r>
            <a:r>
              <a:rPr lang="en-US" sz="1800" dirty="0">
                <a:solidFill>
                  <a:srgbClr val="FFFFFF"/>
                </a:solidFill>
              </a:rPr>
              <a:t>through an easy-to-use </a:t>
            </a:r>
            <a:r>
              <a:rPr lang="en-US" sz="1800" dirty="0" smtClean="0">
                <a:solidFill>
                  <a:srgbClr val="FFFFFF"/>
                </a:solidFill>
              </a:rPr>
              <a:t>interface</a:t>
            </a:r>
          </a:p>
          <a:p>
            <a:pPr marL="285750" indent="-285750">
              <a:spcAft>
                <a:spcPts val="600"/>
              </a:spcAft>
              <a:buClr>
                <a:schemeClr val="bg2"/>
              </a:buClr>
              <a:buFont typeface="Arial"/>
              <a:buChar char="•"/>
            </a:pPr>
            <a:r>
              <a:rPr lang="en-US" sz="1800" dirty="0" smtClean="0">
                <a:solidFill>
                  <a:srgbClr val="FFFFFF"/>
                </a:solidFill>
              </a:rPr>
              <a:t>Common view into access control and audit trails across a breadth of services</a:t>
            </a:r>
            <a:endParaRPr lang="en-US" sz="1800" dirty="0">
              <a:solidFill>
                <a:srgbClr val="FFFFFF"/>
              </a:solidFill>
            </a:endParaRPr>
          </a:p>
        </p:txBody>
      </p:sp>
      <p:pic>
        <p:nvPicPr>
          <p:cNvPr id="3" name="Picture 2" descr="MP900431025.JP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96240" y="1219200"/>
            <a:ext cx="2984984" cy="2908300"/>
          </a:xfrm>
          <a:prstGeom prst="rect">
            <a:avLst/>
          </a:prstGeom>
        </p:spPr>
      </p:pic>
      <p:sp>
        <p:nvSpPr>
          <p:cNvPr id="5" name="TextBox 4"/>
          <p:cNvSpPr txBox="1"/>
          <p:nvPr/>
        </p:nvSpPr>
        <p:spPr>
          <a:xfrm rot="20090672">
            <a:off x="1221627" y="2574816"/>
            <a:ext cx="1033256" cy="523220"/>
          </a:xfrm>
          <a:prstGeom prst="rect">
            <a:avLst/>
          </a:prstGeom>
          <a:noFill/>
          <a:ln w="57150" cmpd="sng">
            <a:solidFill>
              <a:srgbClr val="FF0000"/>
            </a:solidFill>
          </a:ln>
        </p:spPr>
        <p:txBody>
          <a:bodyPr wrap="none" rtlCol="0">
            <a:spAutoFit/>
          </a:bodyPr>
          <a:lstStyle/>
          <a:p>
            <a:pPr algn="ctr"/>
            <a:r>
              <a:rPr lang="en-US" sz="2800" dirty="0" smtClean="0">
                <a:solidFill>
                  <a:srgbClr val="FF0000"/>
                </a:solidFill>
                <a:latin typeface="Stencil"/>
                <a:cs typeface="Stencil"/>
              </a:rPr>
              <a:t>EASY</a:t>
            </a:r>
          </a:p>
        </p:txBody>
      </p:sp>
    </p:spTree>
    <p:extLst>
      <p:ext uri="{BB962C8B-B14F-4D97-AF65-F5344CB8AC3E}">
        <p14:creationId xmlns:p14="http://schemas.microsoft.com/office/powerpoint/2010/main" val="131450223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solidFill>
                  <a:srgbClr val="2C95DD"/>
                </a:solidFill>
              </a:rPr>
              <a:t>PCF</a:t>
            </a:r>
            <a:r>
              <a:rPr lang="en-US" dirty="0" smtClean="0"/>
              <a:t> </a:t>
            </a:r>
            <a:r>
              <a:rPr lang="en-US" sz="2800" dirty="0">
                <a:solidFill>
                  <a:srgbClr val="2C95DD"/>
                </a:solidFill>
              </a:rPr>
              <a:t>Marketplace</a:t>
            </a:r>
          </a:p>
        </p:txBody>
      </p:sp>
      <p:pic>
        <p:nvPicPr>
          <p:cNvPr id="4" name="Picture 3" descr="Services.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988766" y="903110"/>
            <a:ext cx="4002341" cy="3019136"/>
          </a:xfrm>
          <a:prstGeom prst="rect">
            <a:avLst/>
          </a:prstGeom>
        </p:spPr>
      </p:pic>
      <p:pic>
        <p:nvPicPr>
          <p:cNvPr id="3" name="Picture 2" descr="ServicesMarketplace.tiff"/>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439002" y="2116038"/>
            <a:ext cx="4029388" cy="2503045"/>
          </a:xfrm>
          <a:prstGeom prst="rect">
            <a:avLst/>
          </a:prstGeom>
        </p:spPr>
      </p:pic>
      <p:sp>
        <p:nvSpPr>
          <p:cNvPr id="6" name="Text Placeholder 2"/>
          <p:cNvSpPr txBox="1">
            <a:spLocks/>
          </p:cNvSpPr>
          <p:nvPr/>
        </p:nvSpPr>
        <p:spPr>
          <a:xfrm>
            <a:off x="194493" y="1137100"/>
            <a:ext cx="4244510" cy="3393599"/>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pPr marL="342900" indent="-342900">
              <a:spcAft>
                <a:spcPts val="600"/>
              </a:spcAft>
              <a:buClr>
                <a:schemeClr val="bg2"/>
              </a:buClr>
              <a:buSzPct val="100000"/>
              <a:buFont typeface="Arial"/>
              <a:buChar char="•"/>
            </a:pPr>
            <a:r>
              <a:rPr lang="en-US" sz="2400" dirty="0" smtClean="0">
                <a:solidFill>
                  <a:srgbClr val="FFFFFF"/>
                </a:solidFill>
              </a:rPr>
              <a:t>Broad Services Ecosystem</a:t>
            </a:r>
          </a:p>
          <a:p>
            <a:pPr marL="342900" indent="-342900">
              <a:spcAft>
                <a:spcPts val="600"/>
              </a:spcAft>
              <a:buClr>
                <a:schemeClr val="bg2"/>
              </a:buClr>
              <a:buSzPct val="100000"/>
              <a:buFont typeface="Arial"/>
              <a:buChar char="•"/>
            </a:pPr>
            <a:r>
              <a:rPr lang="en-US" sz="2400" dirty="0" smtClean="0">
                <a:solidFill>
                  <a:srgbClr val="FFFFFF"/>
                </a:solidFill>
              </a:rPr>
              <a:t>Easy accessibility</a:t>
            </a:r>
            <a:endParaRPr lang="en-US" sz="2400" dirty="0">
              <a:solidFill>
                <a:srgbClr val="FFFFFF"/>
              </a:solidFill>
            </a:endParaRPr>
          </a:p>
          <a:p>
            <a:pPr marL="342900" indent="-342900">
              <a:spcAft>
                <a:spcPts val="600"/>
              </a:spcAft>
              <a:buClr>
                <a:schemeClr val="bg2"/>
              </a:buClr>
              <a:buSzPct val="100000"/>
              <a:buFont typeface="Arial"/>
              <a:buChar char="•"/>
            </a:pPr>
            <a:r>
              <a:rPr lang="en-US" sz="2400" dirty="0" smtClean="0">
                <a:solidFill>
                  <a:srgbClr val="FFFFFF"/>
                </a:solidFill>
              </a:rPr>
              <a:t>Quick, self-provisioning</a:t>
            </a:r>
            <a:endParaRPr lang="en-US" sz="2400" dirty="0">
              <a:solidFill>
                <a:srgbClr val="FFFFFF"/>
              </a:solidFill>
            </a:endParaRPr>
          </a:p>
        </p:txBody>
      </p:sp>
      <p:pic>
        <p:nvPicPr>
          <p:cNvPr id="7" name="Picture 6" descr="Screen Shot 2015-08-10 at 2.37.24 PM.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37082" y="716864"/>
            <a:ext cx="2732931" cy="2069658"/>
          </a:xfrm>
          <a:prstGeom prst="rect">
            <a:avLst/>
          </a:prstGeom>
        </p:spPr>
      </p:pic>
    </p:spTree>
    <p:extLst>
      <p:ext uri="{BB962C8B-B14F-4D97-AF65-F5344CB8AC3E}">
        <p14:creationId xmlns:p14="http://schemas.microsoft.com/office/powerpoint/2010/main" val="1057402669"/>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6711" y="325437"/>
            <a:ext cx="8674857" cy="460374"/>
          </a:xfrm>
        </p:spPr>
        <p:txBody>
          <a:bodyPr/>
          <a:lstStyle/>
          <a:p>
            <a:r>
              <a:rPr lang="en-US" sz="2800" dirty="0">
                <a:solidFill>
                  <a:srgbClr val="2C95DD"/>
                </a:solidFill>
              </a:rPr>
              <a:t>BDS</a:t>
            </a:r>
            <a:r>
              <a:rPr lang="en-US" sz="2800" dirty="0" smtClean="0"/>
              <a:t> </a:t>
            </a:r>
            <a:r>
              <a:rPr lang="en-US" sz="2800" dirty="0">
                <a:solidFill>
                  <a:srgbClr val="2C95DD"/>
                </a:solidFill>
              </a:rPr>
              <a:t>Vision: Make all data products cloud-ready.</a:t>
            </a:r>
          </a:p>
        </p:txBody>
      </p:sp>
      <p:pic>
        <p:nvPicPr>
          <p:cNvPr id="6" name="Picture 5"/>
          <p:cNvPicPr>
            <a:picLocks noChangeAspect="1"/>
          </p:cNvPicPr>
          <p:nvPr/>
        </p:nvPicPr>
        <p:blipFill rotWithShape="1">
          <a:blip r:embed="rId2" cstate="screen">
            <a:extLst>
              <a:ext uri="{28A0092B-C50C-407E-A947-70E740481C1C}">
                <a14:useLocalDpi xmlns:a14="http://schemas.microsoft.com/office/drawing/2010/main"/>
              </a:ext>
            </a:extLst>
          </a:blip>
          <a:srcRect t="10524"/>
          <a:stretch/>
        </p:blipFill>
        <p:spPr>
          <a:xfrm>
            <a:off x="4674552" y="989184"/>
            <a:ext cx="4263462" cy="3916736"/>
          </a:xfrm>
          <a:prstGeom prst="rect">
            <a:avLst/>
          </a:prstGeom>
        </p:spPr>
      </p:pic>
      <p:sp>
        <p:nvSpPr>
          <p:cNvPr id="3" name="TextBox 2"/>
          <p:cNvSpPr txBox="1"/>
          <p:nvPr/>
        </p:nvSpPr>
        <p:spPr>
          <a:xfrm>
            <a:off x="363799" y="985520"/>
            <a:ext cx="3096170" cy="1938992"/>
          </a:xfrm>
          <a:prstGeom prst="rect">
            <a:avLst/>
          </a:prstGeom>
          <a:solidFill>
            <a:schemeClr val="tx2">
              <a:lumMod val="50000"/>
            </a:schemeClr>
          </a:solidFill>
        </p:spPr>
        <p:txBody>
          <a:bodyPr wrap="none" rtlCol="0">
            <a:spAutoFit/>
          </a:bodyPr>
          <a:lstStyle/>
          <a:p>
            <a:r>
              <a:rPr lang="en-US" sz="4000" dirty="0" smtClean="0">
                <a:solidFill>
                  <a:srgbClr val="FFFFFF"/>
                </a:solidFill>
              </a:rPr>
              <a:t>Open.</a:t>
            </a:r>
          </a:p>
          <a:p>
            <a:r>
              <a:rPr lang="en-US" sz="4000" dirty="0" smtClean="0">
                <a:solidFill>
                  <a:srgbClr val="FFFFFF"/>
                </a:solidFill>
              </a:rPr>
              <a:t>Agile.</a:t>
            </a:r>
          </a:p>
          <a:p>
            <a:r>
              <a:rPr lang="en-US" sz="4000" dirty="0" smtClean="0">
                <a:solidFill>
                  <a:srgbClr val="FFFFFF"/>
                </a:solidFill>
              </a:rPr>
              <a:t>Cloud-ready.</a:t>
            </a:r>
          </a:p>
        </p:txBody>
      </p:sp>
      <p:sp>
        <p:nvSpPr>
          <p:cNvPr id="4" name="Frame 3"/>
          <p:cNvSpPr/>
          <p:nvPr/>
        </p:nvSpPr>
        <p:spPr>
          <a:xfrm>
            <a:off x="4775200" y="3383280"/>
            <a:ext cx="4064000" cy="1127760"/>
          </a:xfrm>
          <a:prstGeom prst="frame">
            <a:avLst>
              <a:gd name="adj1" fmla="val 7283"/>
            </a:avLst>
          </a:prstGeom>
          <a:solidFill>
            <a:schemeClr val="accent3"/>
          </a:solid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TextBox 6"/>
          <p:cNvSpPr txBox="1"/>
          <p:nvPr/>
        </p:nvSpPr>
        <p:spPr>
          <a:xfrm>
            <a:off x="346371" y="3108960"/>
            <a:ext cx="4308793" cy="738664"/>
          </a:xfrm>
          <a:prstGeom prst="rect">
            <a:avLst/>
          </a:prstGeom>
          <a:noFill/>
        </p:spPr>
        <p:txBody>
          <a:bodyPr wrap="square" rtlCol="0">
            <a:spAutoFit/>
          </a:bodyPr>
          <a:lstStyle/>
          <a:p>
            <a:r>
              <a:rPr lang="en-US" b="1" dirty="0" smtClean="0">
                <a:solidFill>
                  <a:srgbClr val="FFFFFF"/>
                </a:solidFill>
              </a:rPr>
              <a:t>Pivotal BDS on PCF</a:t>
            </a:r>
          </a:p>
          <a:p>
            <a:pPr marL="285750" indent="-285750">
              <a:buFont typeface="Wingdings" charset="2"/>
              <a:buChar char="ü"/>
            </a:pPr>
            <a:r>
              <a:rPr lang="en-US" b="1" dirty="0" smtClean="0">
                <a:solidFill>
                  <a:srgbClr val="FFFFFF"/>
                </a:solidFill>
              </a:rPr>
              <a:t>Production:</a:t>
            </a:r>
            <a:r>
              <a:rPr lang="en-US" dirty="0" smtClean="0">
                <a:solidFill>
                  <a:srgbClr val="FFFFFF"/>
                </a:solidFill>
              </a:rPr>
              <a:t> </a:t>
            </a:r>
            <a:r>
              <a:rPr lang="en-US" dirty="0" err="1" smtClean="0">
                <a:solidFill>
                  <a:srgbClr val="FFFFFF"/>
                </a:solidFill>
              </a:rPr>
              <a:t>RabbitMQ</a:t>
            </a:r>
            <a:r>
              <a:rPr lang="en-US" dirty="0" smtClean="0">
                <a:solidFill>
                  <a:srgbClr val="FFFFFF"/>
                </a:solidFill>
              </a:rPr>
              <a:t>, </a:t>
            </a:r>
            <a:r>
              <a:rPr lang="en-US" dirty="0" err="1" smtClean="0">
                <a:solidFill>
                  <a:srgbClr val="FFFFFF"/>
                </a:solidFill>
              </a:rPr>
              <a:t>Redis</a:t>
            </a:r>
            <a:r>
              <a:rPr lang="en-US" dirty="0" smtClean="0">
                <a:solidFill>
                  <a:srgbClr val="FFFFFF"/>
                </a:solidFill>
              </a:rPr>
              <a:t>, </a:t>
            </a:r>
            <a:r>
              <a:rPr lang="en-US" dirty="0" err="1" smtClean="0">
                <a:solidFill>
                  <a:srgbClr val="FFFFFF"/>
                </a:solidFill>
              </a:rPr>
              <a:t>GemFire</a:t>
            </a:r>
            <a:r>
              <a:rPr lang="en-US" dirty="0" smtClean="0">
                <a:solidFill>
                  <a:srgbClr val="FFFFFF"/>
                </a:solidFill>
              </a:rPr>
              <a:t>/Geode</a:t>
            </a:r>
          </a:p>
          <a:p>
            <a:pPr marL="285750" indent="-285750">
              <a:buFont typeface="Wingdings" charset="2"/>
              <a:buChar char="ü"/>
            </a:pPr>
            <a:r>
              <a:rPr lang="en-US" b="1" dirty="0" smtClean="0">
                <a:solidFill>
                  <a:srgbClr val="FFFFFF"/>
                </a:solidFill>
              </a:rPr>
              <a:t>Beta: </a:t>
            </a:r>
            <a:r>
              <a:rPr lang="en-US" dirty="0" err="1" smtClean="0">
                <a:solidFill>
                  <a:srgbClr val="FFFFFF"/>
                </a:solidFill>
              </a:rPr>
              <a:t>PivotalHD</a:t>
            </a:r>
            <a:r>
              <a:rPr lang="en-US" dirty="0" smtClean="0">
                <a:solidFill>
                  <a:srgbClr val="FFFFFF"/>
                </a:solidFill>
              </a:rPr>
              <a:t> (includes HAWQ), Data Flow</a:t>
            </a:r>
          </a:p>
        </p:txBody>
      </p:sp>
    </p:spTree>
    <p:extLst>
      <p:ext uri="{BB962C8B-B14F-4D97-AF65-F5344CB8AC3E}">
        <p14:creationId xmlns:p14="http://schemas.microsoft.com/office/powerpoint/2010/main" val="18969286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par>
                          <p:cTn id="12" fill="hold">
                            <p:stCondLst>
                              <p:cond delay="1000"/>
                            </p:stCondLst>
                            <p:childTnLst>
                              <p:par>
                                <p:cTn id="13" presetID="21" presetClass="entr" presetSubtype="1" fill="hold" grpId="0"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heel(1)">
                                      <p:cBhvr>
                                        <p:cTn id="15" dur="20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7">
                                            <p:txEl>
                                              <p:pRg st="0" end="0"/>
                                            </p:txEl>
                                          </p:spTgt>
                                        </p:tgtEl>
                                        <p:attrNameLst>
                                          <p:attrName>style.visibility</p:attrName>
                                        </p:attrNameLst>
                                      </p:cBhvr>
                                      <p:to>
                                        <p:strVal val="visible"/>
                                      </p:to>
                                    </p:set>
                                    <p:animEffect transition="in" filter="fade">
                                      <p:cBhvr>
                                        <p:cTn id="20" dur="500"/>
                                        <p:tgtEl>
                                          <p:spTgt spid="7">
                                            <p:txEl>
                                              <p:pRg st="0" end="0"/>
                                            </p:txEl>
                                          </p:spTgt>
                                        </p:tgtEl>
                                      </p:cBhvr>
                                    </p:animEffect>
                                  </p:childTnLst>
                                </p:cTn>
                              </p:par>
                            </p:childTnLst>
                          </p:cTn>
                        </p:par>
                        <p:par>
                          <p:cTn id="21" fill="hold">
                            <p:stCondLst>
                              <p:cond delay="500"/>
                            </p:stCondLst>
                            <p:childTnLst>
                              <p:par>
                                <p:cTn id="22" presetID="10" presetClass="entr" presetSubtype="0" fill="hold" nodeType="afterEffect">
                                  <p:stCondLst>
                                    <p:cond delay="0"/>
                                  </p:stCondLst>
                                  <p:childTnLst>
                                    <p:set>
                                      <p:cBhvr>
                                        <p:cTn id="23" dur="1" fill="hold">
                                          <p:stCondLst>
                                            <p:cond delay="0"/>
                                          </p:stCondLst>
                                        </p:cTn>
                                        <p:tgtEl>
                                          <p:spTgt spid="7">
                                            <p:txEl>
                                              <p:pRg st="1" end="1"/>
                                            </p:txEl>
                                          </p:spTgt>
                                        </p:tgtEl>
                                        <p:attrNameLst>
                                          <p:attrName>style.visibility</p:attrName>
                                        </p:attrNameLst>
                                      </p:cBhvr>
                                      <p:to>
                                        <p:strVal val="visible"/>
                                      </p:to>
                                    </p:set>
                                    <p:animEffect transition="in" filter="fade">
                                      <p:cBhvr>
                                        <p:cTn id="24" dur="500"/>
                                        <p:tgtEl>
                                          <p:spTgt spid="7">
                                            <p:txEl>
                                              <p:pRg st="1" end="1"/>
                                            </p:txEl>
                                          </p:spTgt>
                                        </p:tgtEl>
                                      </p:cBhvr>
                                    </p:animEffect>
                                  </p:childTnLst>
                                </p:cTn>
                              </p:par>
                            </p:childTnLst>
                          </p:cTn>
                        </p:par>
                        <p:par>
                          <p:cTn id="25" fill="hold">
                            <p:stCondLst>
                              <p:cond delay="1000"/>
                            </p:stCondLst>
                            <p:childTnLst>
                              <p:par>
                                <p:cTn id="26" presetID="10" presetClass="entr" presetSubtype="0" fill="hold" nodeType="afterEffect">
                                  <p:stCondLst>
                                    <p:cond delay="0"/>
                                  </p:stCondLst>
                                  <p:childTnLst>
                                    <p:set>
                                      <p:cBhvr>
                                        <p:cTn id="27" dur="1" fill="hold">
                                          <p:stCondLst>
                                            <p:cond delay="0"/>
                                          </p:stCondLst>
                                        </p:cTn>
                                        <p:tgtEl>
                                          <p:spTgt spid="7">
                                            <p:txEl>
                                              <p:pRg st="2" end="2"/>
                                            </p:txEl>
                                          </p:spTgt>
                                        </p:tgtEl>
                                        <p:attrNameLst>
                                          <p:attrName>style.visibility</p:attrName>
                                        </p:attrNameLst>
                                      </p:cBhvr>
                                      <p:to>
                                        <p:strVal val="visible"/>
                                      </p:to>
                                    </p:set>
                                    <p:animEffect transition="in" filter="fade">
                                      <p:cBhvr>
                                        <p:cTn id="28" dur="500"/>
                                        <p:tgtEl>
                                          <p:spTgt spid="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 Placeholder 16"/>
          <p:cNvSpPr>
            <a:spLocks noGrp="1"/>
          </p:cNvSpPr>
          <p:nvPr>
            <p:ph type="body" idx="1"/>
          </p:nvPr>
        </p:nvSpPr>
        <p:spPr/>
        <p:txBody>
          <a:bodyPr/>
          <a:lstStyle/>
          <a:p>
            <a:r>
              <a:rPr lang="en-US" dirty="0">
                <a:solidFill>
                  <a:srgbClr val="FFFFFF"/>
                </a:solidFill>
              </a:rPr>
              <a:t>Relational </a:t>
            </a:r>
            <a:r>
              <a:rPr lang="en-US" dirty="0" smtClean="0">
                <a:solidFill>
                  <a:srgbClr val="FFFFFF"/>
                </a:solidFill>
              </a:rPr>
              <a:t>Database as a Service for Your Applications</a:t>
            </a:r>
            <a:endParaRPr lang="en-US" dirty="0">
              <a:solidFill>
                <a:srgbClr val="FFFFFF"/>
              </a:solidFill>
            </a:endParaRPr>
          </a:p>
          <a:p>
            <a:endParaRPr lang="en-US" dirty="0"/>
          </a:p>
        </p:txBody>
      </p:sp>
      <p:sp>
        <p:nvSpPr>
          <p:cNvPr id="2" name="Title 1"/>
          <p:cNvSpPr>
            <a:spLocks noGrp="1"/>
          </p:cNvSpPr>
          <p:nvPr>
            <p:ph type="title"/>
          </p:nvPr>
        </p:nvSpPr>
        <p:spPr/>
        <p:txBody>
          <a:bodyPr/>
          <a:lstStyle/>
          <a:p>
            <a:r>
              <a:rPr lang="en-US" sz="2800" dirty="0">
                <a:solidFill>
                  <a:srgbClr val="2C95DD"/>
                </a:solidFill>
              </a:rPr>
              <a:t>MySQL</a:t>
            </a:r>
            <a:r>
              <a:rPr lang="en-US" sz="2800" dirty="0"/>
              <a:t> </a:t>
            </a:r>
            <a:r>
              <a:rPr lang="en-US" sz="2800" dirty="0">
                <a:solidFill>
                  <a:srgbClr val="2C95DD"/>
                </a:solidFill>
              </a:rPr>
              <a:t>for Pivotal Cloud Foundry</a:t>
            </a:r>
          </a:p>
        </p:txBody>
      </p:sp>
      <p:sp>
        <p:nvSpPr>
          <p:cNvPr id="4" name="Content Placeholder 3"/>
          <p:cNvSpPr>
            <a:spLocks noGrp="1"/>
          </p:cNvSpPr>
          <p:nvPr>
            <p:ph sz="quarter" idx="4294967295"/>
          </p:nvPr>
        </p:nvSpPr>
        <p:spPr>
          <a:xfrm>
            <a:off x="176802" y="1419224"/>
            <a:ext cx="4257391" cy="3038475"/>
          </a:xfrm>
          <a:prstGeom prst="rect">
            <a:avLst/>
          </a:prstGeom>
        </p:spPr>
        <p:txBody>
          <a:bodyPr anchor="t"/>
          <a:lstStyle/>
          <a:p>
            <a:pPr marL="342900" indent="-342900">
              <a:spcBef>
                <a:spcPts val="0"/>
              </a:spcBef>
              <a:spcAft>
                <a:spcPts val="600"/>
              </a:spcAft>
              <a:buFont typeface="Arial"/>
              <a:buChar char="•"/>
            </a:pPr>
            <a:r>
              <a:rPr lang="en-US" sz="2000" dirty="0" smtClean="0">
                <a:solidFill>
                  <a:srgbClr val="FFFFFF"/>
                </a:solidFill>
              </a:rPr>
              <a:t>Minimized effort </a:t>
            </a:r>
            <a:r>
              <a:rPr lang="en-US" sz="2000" dirty="0">
                <a:solidFill>
                  <a:srgbClr val="FFFFFF"/>
                </a:solidFill>
              </a:rPr>
              <a:t>to create, configure</a:t>
            </a:r>
            <a:r>
              <a:rPr lang="en-US" sz="2000" dirty="0" smtClean="0">
                <a:solidFill>
                  <a:srgbClr val="FFFFFF"/>
                </a:solidFill>
              </a:rPr>
              <a:t>, and </a:t>
            </a:r>
            <a:r>
              <a:rPr lang="en-US" sz="2000" dirty="0">
                <a:solidFill>
                  <a:srgbClr val="FFFFFF"/>
                </a:solidFill>
              </a:rPr>
              <a:t>manage a MySQL </a:t>
            </a:r>
            <a:r>
              <a:rPr lang="en-US" sz="2000" dirty="0" smtClean="0">
                <a:solidFill>
                  <a:srgbClr val="FFFFFF"/>
                </a:solidFill>
              </a:rPr>
              <a:t>cluster</a:t>
            </a:r>
          </a:p>
          <a:p>
            <a:pPr marL="342900" indent="-342900">
              <a:spcBef>
                <a:spcPts val="0"/>
              </a:spcBef>
              <a:spcAft>
                <a:spcPts val="600"/>
              </a:spcAft>
              <a:buFont typeface="Arial"/>
              <a:buChar char="•"/>
            </a:pPr>
            <a:r>
              <a:rPr lang="en-US" sz="2000" dirty="0" smtClean="0">
                <a:solidFill>
                  <a:srgbClr val="FFFFFF"/>
                </a:solidFill>
              </a:rPr>
              <a:t>Multi</a:t>
            </a:r>
            <a:r>
              <a:rPr lang="en-US" sz="2000" dirty="0">
                <a:solidFill>
                  <a:srgbClr val="FFFFFF"/>
                </a:solidFill>
              </a:rPr>
              <a:t>-node </a:t>
            </a:r>
            <a:r>
              <a:rPr lang="en-US" sz="2000" dirty="0" smtClean="0">
                <a:solidFill>
                  <a:srgbClr val="FFFFFF"/>
                </a:solidFill>
              </a:rPr>
              <a:t>cluster</a:t>
            </a:r>
          </a:p>
          <a:p>
            <a:pPr marL="342900" indent="-342900">
              <a:spcBef>
                <a:spcPts val="0"/>
              </a:spcBef>
              <a:spcAft>
                <a:spcPts val="600"/>
              </a:spcAft>
              <a:buFont typeface="Arial"/>
              <a:buChar char="•"/>
            </a:pPr>
            <a:r>
              <a:rPr lang="en-US" sz="2000" dirty="0" smtClean="0">
                <a:solidFill>
                  <a:srgbClr val="FFFFFF"/>
                </a:solidFill>
              </a:rPr>
              <a:t>Data replication across nodes</a:t>
            </a:r>
          </a:p>
          <a:p>
            <a:pPr marL="342900" indent="-342900">
              <a:spcBef>
                <a:spcPts val="0"/>
              </a:spcBef>
              <a:spcAft>
                <a:spcPts val="600"/>
              </a:spcAft>
              <a:buFont typeface="Arial"/>
              <a:buChar char="•"/>
            </a:pPr>
            <a:r>
              <a:rPr lang="en-US" sz="2000" dirty="0" smtClean="0">
                <a:solidFill>
                  <a:srgbClr val="FFFFFF"/>
                </a:solidFill>
              </a:rPr>
              <a:t>Failover </a:t>
            </a:r>
            <a:r>
              <a:rPr lang="en-US" sz="2000" dirty="0">
                <a:solidFill>
                  <a:srgbClr val="FFFFFF"/>
                </a:solidFill>
              </a:rPr>
              <a:t>functionality ensures </a:t>
            </a:r>
            <a:r>
              <a:rPr lang="en-US" sz="2000" dirty="0" smtClean="0">
                <a:solidFill>
                  <a:srgbClr val="FFFFFF"/>
                </a:solidFill>
              </a:rPr>
              <a:t>app traffic only routed </a:t>
            </a:r>
            <a:r>
              <a:rPr lang="en-US" sz="2000" dirty="0">
                <a:solidFill>
                  <a:srgbClr val="FFFFFF"/>
                </a:solidFill>
              </a:rPr>
              <a:t>to healthy </a:t>
            </a:r>
            <a:r>
              <a:rPr lang="en-US" sz="2000" dirty="0" smtClean="0">
                <a:solidFill>
                  <a:srgbClr val="FFFFFF"/>
                </a:solidFill>
              </a:rPr>
              <a:t>nodes</a:t>
            </a:r>
            <a:endParaRPr lang="en-US" sz="2000" dirty="0">
              <a:solidFill>
                <a:srgbClr val="FFFFFF"/>
              </a:solidFill>
            </a:endParaRPr>
          </a:p>
        </p:txBody>
      </p:sp>
      <p:pic>
        <p:nvPicPr>
          <p:cNvPr id="7" name="Picture 6"/>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7753088" y="9471"/>
            <a:ext cx="1102036" cy="988449"/>
          </a:xfrm>
          <a:prstGeom prst="rect">
            <a:avLst/>
          </a:prstGeom>
        </p:spPr>
      </p:pic>
      <p:pic>
        <p:nvPicPr>
          <p:cNvPr id="18" name="Picture 17"/>
          <p:cNvPicPr>
            <a:picLocks noChangeAspect="1"/>
          </p:cNvPicPr>
          <p:nvPr/>
        </p:nvPicPr>
        <p:blipFill>
          <a:blip r:embed="rId4"/>
          <a:stretch>
            <a:fillRect/>
          </a:stretch>
        </p:blipFill>
        <p:spPr>
          <a:xfrm>
            <a:off x="4434193" y="1681129"/>
            <a:ext cx="4709807" cy="2615259"/>
          </a:xfrm>
          <a:prstGeom prst="rect">
            <a:avLst/>
          </a:prstGeom>
        </p:spPr>
      </p:pic>
    </p:spTree>
    <p:extLst>
      <p:ext uri="{BB962C8B-B14F-4D97-AF65-F5344CB8AC3E}">
        <p14:creationId xmlns:p14="http://schemas.microsoft.com/office/powerpoint/2010/main" val="29792107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sz="quarter" idx="4294967295"/>
          </p:nvPr>
        </p:nvSpPr>
        <p:spPr>
          <a:xfrm>
            <a:off x="366715" y="1074738"/>
            <a:ext cx="4464592" cy="3382962"/>
          </a:xfrm>
          <a:prstGeom prst="rect">
            <a:avLst/>
          </a:prstGeom>
        </p:spPr>
        <p:txBody>
          <a:bodyPr/>
          <a:lstStyle/>
          <a:p>
            <a:pPr marL="342900" indent="-342900">
              <a:spcAft>
                <a:spcPts val="600"/>
              </a:spcAft>
              <a:buClr>
                <a:schemeClr val="bg2"/>
              </a:buClr>
              <a:buFont typeface="Arial"/>
              <a:buChar char="•"/>
            </a:pPr>
            <a:r>
              <a:rPr lang="en-US" sz="1800" dirty="0">
                <a:solidFill>
                  <a:srgbClr val="FFFFFF"/>
                </a:solidFill>
              </a:rPr>
              <a:t>Allows resources to be easily provisioned on-demand</a:t>
            </a:r>
          </a:p>
          <a:p>
            <a:pPr marL="342900" indent="-342900">
              <a:spcAft>
                <a:spcPts val="600"/>
              </a:spcAft>
              <a:buClr>
                <a:schemeClr val="bg2"/>
              </a:buClr>
              <a:buFont typeface="Arial"/>
              <a:buChar char="•"/>
            </a:pPr>
            <a:r>
              <a:rPr lang="en-US" sz="1800" dirty="0">
                <a:solidFill>
                  <a:srgbClr val="FFFFFF"/>
                </a:solidFill>
              </a:rPr>
              <a:t>Typically middleware, frameworks, and other “components” necessary for applications</a:t>
            </a:r>
          </a:p>
          <a:p>
            <a:pPr marL="342900" indent="-342900">
              <a:spcAft>
                <a:spcPts val="600"/>
              </a:spcAft>
              <a:buClr>
                <a:schemeClr val="bg2"/>
              </a:buClr>
              <a:buFont typeface="Arial"/>
              <a:buChar char="•"/>
            </a:pPr>
            <a:r>
              <a:rPr lang="en-US" sz="1800" dirty="0">
                <a:solidFill>
                  <a:srgbClr val="FFFFFF"/>
                </a:solidFill>
              </a:rPr>
              <a:t>Can be a persistent, </a:t>
            </a:r>
            <a:r>
              <a:rPr lang="en-US" sz="1800" dirty="0" err="1">
                <a:solidFill>
                  <a:srgbClr val="FFFFFF"/>
                </a:solidFill>
              </a:rPr>
              <a:t>stateful</a:t>
            </a:r>
            <a:r>
              <a:rPr lang="en-US" sz="1800" dirty="0">
                <a:solidFill>
                  <a:srgbClr val="FFFFFF"/>
                </a:solidFill>
              </a:rPr>
              <a:t> layer</a:t>
            </a:r>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058377" y="1460311"/>
            <a:ext cx="3546762" cy="1993809"/>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6" name="Title 1"/>
          <p:cNvSpPr>
            <a:spLocks noGrp="1"/>
          </p:cNvSpPr>
          <p:nvPr>
            <p:ph type="title"/>
          </p:nvPr>
        </p:nvSpPr>
        <p:spPr>
          <a:xfrm>
            <a:off x="366712" y="325437"/>
            <a:ext cx="8410499" cy="460500"/>
          </a:xfrm>
        </p:spPr>
        <p:txBody>
          <a:bodyPr/>
          <a:lstStyle/>
          <a:p>
            <a:r>
              <a:rPr lang="en-US" sz="2800" dirty="0" smtClean="0">
                <a:solidFill>
                  <a:srgbClr val="2C95DD"/>
                </a:solidFill>
              </a:rPr>
              <a:t>What is a Service</a:t>
            </a:r>
            <a:endParaRPr lang="en-US" sz="2800" dirty="0">
              <a:solidFill>
                <a:srgbClr val="F27C3A"/>
              </a:solidFill>
            </a:endParaRPr>
          </a:p>
        </p:txBody>
      </p:sp>
    </p:spTree>
    <p:extLst>
      <p:ext uri="{BB962C8B-B14F-4D97-AF65-F5344CB8AC3E}">
        <p14:creationId xmlns:p14="http://schemas.microsoft.com/office/powerpoint/2010/main" val="306700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 Placeholder 16"/>
          <p:cNvSpPr>
            <a:spLocks noGrp="1"/>
          </p:cNvSpPr>
          <p:nvPr>
            <p:ph type="body" idx="1"/>
          </p:nvPr>
        </p:nvSpPr>
        <p:spPr/>
        <p:txBody>
          <a:bodyPr/>
          <a:lstStyle/>
          <a:p>
            <a:r>
              <a:rPr lang="en-US" dirty="0" smtClean="0">
                <a:solidFill>
                  <a:srgbClr val="FFFFFF"/>
                </a:solidFill>
              </a:rPr>
              <a:t>Advanced Key-Value Store and Cache as a Service</a:t>
            </a:r>
            <a:endParaRPr lang="en-US" dirty="0">
              <a:solidFill>
                <a:srgbClr val="FFFFFF"/>
              </a:solidFill>
            </a:endParaRPr>
          </a:p>
          <a:p>
            <a:endParaRPr lang="en-US" dirty="0">
              <a:solidFill>
                <a:srgbClr val="4D4D4D"/>
              </a:solidFill>
            </a:endParaRPr>
          </a:p>
          <a:p>
            <a:endParaRPr lang="en-US" dirty="0"/>
          </a:p>
        </p:txBody>
      </p:sp>
      <p:sp>
        <p:nvSpPr>
          <p:cNvPr id="2" name="Title 1"/>
          <p:cNvSpPr>
            <a:spLocks noGrp="1"/>
          </p:cNvSpPr>
          <p:nvPr>
            <p:ph type="title"/>
          </p:nvPr>
        </p:nvSpPr>
        <p:spPr/>
        <p:txBody>
          <a:bodyPr/>
          <a:lstStyle/>
          <a:p>
            <a:r>
              <a:rPr lang="en-US" sz="2800" dirty="0" err="1">
                <a:solidFill>
                  <a:srgbClr val="2C95DD"/>
                </a:solidFill>
              </a:rPr>
              <a:t>Redis</a:t>
            </a:r>
            <a:r>
              <a:rPr lang="en-US" sz="2800" dirty="0" smtClean="0"/>
              <a:t> </a:t>
            </a:r>
            <a:r>
              <a:rPr lang="en-US" sz="2800" dirty="0">
                <a:solidFill>
                  <a:srgbClr val="2C95DD"/>
                </a:solidFill>
              </a:rPr>
              <a:t>for Pivotal Cloud Foundry </a:t>
            </a:r>
          </a:p>
        </p:txBody>
      </p:sp>
      <p:sp>
        <p:nvSpPr>
          <p:cNvPr id="4" name="Content Placeholder 3"/>
          <p:cNvSpPr>
            <a:spLocks noGrp="1"/>
          </p:cNvSpPr>
          <p:nvPr>
            <p:ph sz="quarter" idx="4294967295"/>
          </p:nvPr>
        </p:nvSpPr>
        <p:spPr>
          <a:xfrm>
            <a:off x="366716" y="1451519"/>
            <a:ext cx="5037072" cy="3006179"/>
          </a:xfrm>
          <a:prstGeom prst="rect">
            <a:avLst/>
          </a:prstGeom>
        </p:spPr>
        <p:txBody>
          <a:bodyPr/>
          <a:lstStyle/>
          <a:p>
            <a:pPr marL="342900" indent="-342900">
              <a:buFont typeface="Arial"/>
              <a:buChar char="•"/>
            </a:pPr>
            <a:r>
              <a:rPr lang="en-US" sz="2000" dirty="0" smtClean="0">
                <a:solidFill>
                  <a:srgbClr val="FFFFFF"/>
                </a:solidFill>
              </a:rPr>
              <a:t>Pre</a:t>
            </a:r>
            <a:r>
              <a:rPr lang="en-US" sz="2000" dirty="0">
                <a:solidFill>
                  <a:srgbClr val="FFFFFF"/>
                </a:solidFill>
              </a:rPr>
              <a:t>-provision a pool of </a:t>
            </a:r>
            <a:r>
              <a:rPr lang="en-US" sz="2000" dirty="0" err="1">
                <a:solidFill>
                  <a:srgbClr val="FFFFFF"/>
                </a:solidFill>
              </a:rPr>
              <a:t>Redis</a:t>
            </a:r>
            <a:r>
              <a:rPr lang="en-US" sz="2000" dirty="0">
                <a:solidFill>
                  <a:srgbClr val="FFFFFF"/>
                </a:solidFill>
              </a:rPr>
              <a:t> </a:t>
            </a:r>
            <a:r>
              <a:rPr lang="en-US" sz="2000" dirty="0" smtClean="0">
                <a:solidFill>
                  <a:srgbClr val="FFFFFF"/>
                </a:solidFill>
              </a:rPr>
              <a:t>VMs</a:t>
            </a:r>
          </a:p>
          <a:p>
            <a:pPr marL="342900" indent="-342900">
              <a:buFont typeface="Arial"/>
              <a:buChar char="•"/>
            </a:pPr>
            <a:r>
              <a:rPr lang="en-US" sz="2000" dirty="0" smtClean="0">
                <a:solidFill>
                  <a:srgbClr val="FFFFFF"/>
                </a:solidFill>
              </a:rPr>
              <a:t>Supports </a:t>
            </a:r>
            <a:r>
              <a:rPr lang="en-US" sz="2000" dirty="0">
                <a:solidFill>
                  <a:srgbClr val="FFFFFF"/>
                </a:solidFill>
              </a:rPr>
              <a:t>persistence to </a:t>
            </a:r>
            <a:r>
              <a:rPr lang="en-US" sz="2000" dirty="0" smtClean="0">
                <a:solidFill>
                  <a:srgbClr val="FFFFFF"/>
                </a:solidFill>
              </a:rPr>
              <a:t>disk</a:t>
            </a:r>
          </a:p>
          <a:p>
            <a:pPr marL="342900" indent="-342900">
              <a:buFont typeface="Arial"/>
              <a:buChar char="•"/>
            </a:pPr>
            <a:r>
              <a:rPr lang="en-US" sz="2000" dirty="0" smtClean="0">
                <a:solidFill>
                  <a:srgbClr val="FFFFFF"/>
                </a:solidFill>
              </a:rPr>
              <a:t>Consolidated </a:t>
            </a:r>
            <a:r>
              <a:rPr lang="en-US" sz="2000" dirty="0">
                <a:solidFill>
                  <a:srgbClr val="FFFFFF"/>
                </a:solidFill>
              </a:rPr>
              <a:t>logging and </a:t>
            </a:r>
            <a:r>
              <a:rPr lang="en-US" sz="2000" dirty="0" smtClean="0">
                <a:solidFill>
                  <a:srgbClr val="FFFFFF"/>
                </a:solidFill>
              </a:rPr>
              <a:t>monitoring</a:t>
            </a:r>
          </a:p>
          <a:p>
            <a:pPr marL="342900" indent="-342900">
              <a:buFont typeface="Arial"/>
              <a:buChar char="•"/>
            </a:pPr>
            <a:r>
              <a:rPr lang="en-US" sz="2000" dirty="0" smtClean="0">
                <a:solidFill>
                  <a:srgbClr val="FFFFFF"/>
                </a:solidFill>
              </a:rPr>
              <a:t>VM </a:t>
            </a:r>
            <a:r>
              <a:rPr lang="en-US" sz="2000" dirty="0">
                <a:solidFill>
                  <a:srgbClr val="FFFFFF"/>
                </a:solidFill>
              </a:rPr>
              <a:t>health monitoring, and </a:t>
            </a:r>
            <a:r>
              <a:rPr lang="en-US" sz="2000" dirty="0" smtClean="0">
                <a:solidFill>
                  <a:srgbClr val="FFFFFF"/>
                </a:solidFill>
              </a:rPr>
              <a:t>recovery</a:t>
            </a:r>
          </a:p>
          <a:p>
            <a:pPr marL="285750" indent="-285750">
              <a:buFont typeface="Arial"/>
              <a:buChar char="•"/>
            </a:pPr>
            <a:endParaRPr lang="en-US" sz="1400" dirty="0">
              <a:solidFill>
                <a:srgbClr val="FFFFFF"/>
              </a:solidFill>
            </a:endParaRPr>
          </a:p>
          <a:p>
            <a:pPr marL="285750" indent="-285750">
              <a:buFont typeface="Arial"/>
              <a:buChar char="•"/>
            </a:pPr>
            <a:endParaRPr lang="en-US" sz="1400" dirty="0">
              <a:solidFill>
                <a:srgbClr val="FFFFFF"/>
              </a:solidFill>
            </a:endParaRPr>
          </a:p>
        </p:txBody>
      </p:sp>
      <p:pic>
        <p:nvPicPr>
          <p:cNvPr id="8" name="Picture 7"/>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7835024" y="3"/>
            <a:ext cx="951111" cy="1036797"/>
          </a:xfrm>
          <a:prstGeom prst="rect">
            <a:avLst/>
          </a:prstGeom>
        </p:spPr>
      </p:pic>
      <p:grpSp>
        <p:nvGrpSpPr>
          <p:cNvPr id="55" name="Group 54"/>
          <p:cNvGrpSpPr/>
          <p:nvPr/>
        </p:nvGrpSpPr>
        <p:grpSpPr>
          <a:xfrm>
            <a:off x="5524500" y="1451519"/>
            <a:ext cx="3032497" cy="2792397"/>
            <a:chOff x="6225584" y="1543456"/>
            <a:chExt cx="2702975" cy="3005504"/>
          </a:xfrm>
        </p:grpSpPr>
        <p:sp>
          <p:nvSpPr>
            <p:cNvPr id="34" name="Shape 191"/>
            <p:cNvSpPr txBox="1"/>
            <p:nvPr/>
          </p:nvSpPr>
          <p:spPr>
            <a:xfrm>
              <a:off x="6469892" y="3810172"/>
              <a:ext cx="2458667" cy="738788"/>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000000"/>
                </a:buClr>
                <a:buSzPct val="25000"/>
                <a:buFont typeface="Arial"/>
                <a:buNone/>
              </a:pPr>
              <a:r>
                <a:rPr lang="en-US" sz="1200" b="0" i="1" u="none" strike="noStrike" cap="none" baseline="0" dirty="0">
                  <a:solidFill>
                    <a:schemeClr val="accent3"/>
                  </a:solidFill>
                  <a:latin typeface="Arial"/>
                  <a:ea typeface="Arial"/>
                  <a:cs typeface="Arial"/>
                  <a:sym typeface="Arial"/>
                  <a:rtl val="0"/>
                </a:rPr>
                <a:t>Pre-provisioned VMs in the ‘pool’</a:t>
              </a:r>
            </a:p>
            <a:p>
              <a:pPr marL="0" marR="0" lvl="0" indent="0" algn="ctr" rtl="0">
                <a:lnSpc>
                  <a:spcPct val="100000"/>
                </a:lnSpc>
                <a:spcBef>
                  <a:spcPts val="0"/>
                </a:spcBef>
                <a:spcAft>
                  <a:spcPts val="0"/>
                </a:spcAft>
                <a:buClr>
                  <a:srgbClr val="000000"/>
                </a:buClr>
                <a:buSzPct val="25000"/>
                <a:buFont typeface="Arial"/>
                <a:buNone/>
              </a:pPr>
              <a:r>
                <a:rPr lang="en-US" sz="1200" b="0" i="1" u="none" strike="noStrike" cap="none" baseline="0" dirty="0">
                  <a:solidFill>
                    <a:schemeClr val="accent3"/>
                  </a:solidFill>
                  <a:latin typeface="Arial"/>
                  <a:ea typeface="Arial"/>
                  <a:cs typeface="Arial"/>
                  <a:sym typeface="Arial"/>
                  <a:rtl val="0"/>
                </a:rPr>
                <a:t>Ready to be created as instances and bound </a:t>
              </a:r>
              <a:r>
                <a:rPr lang="en-US" sz="1200" i="1" dirty="0" smtClean="0">
                  <a:solidFill>
                    <a:schemeClr val="accent3"/>
                  </a:solidFill>
                  <a:latin typeface="Arial"/>
                  <a:ea typeface="Arial"/>
                  <a:cs typeface="Arial"/>
                  <a:sym typeface="Arial"/>
                  <a:rtl val="0"/>
                </a:rPr>
                <a:t>with apps</a:t>
              </a:r>
              <a:endParaRPr lang="en-US" sz="1200" b="0" i="1" u="none" strike="noStrike" cap="none" baseline="0" dirty="0">
                <a:solidFill>
                  <a:schemeClr val="accent3"/>
                </a:solidFill>
                <a:latin typeface="Arial"/>
                <a:ea typeface="Arial"/>
                <a:cs typeface="Arial"/>
                <a:sym typeface="Arial"/>
                <a:rtl val="0"/>
              </a:endParaRPr>
            </a:p>
          </p:txBody>
        </p:sp>
        <p:grpSp>
          <p:nvGrpSpPr>
            <p:cNvPr id="35" name="Group 34"/>
            <p:cNvGrpSpPr/>
            <p:nvPr/>
          </p:nvGrpSpPr>
          <p:grpSpPr>
            <a:xfrm>
              <a:off x="6225584" y="1543456"/>
              <a:ext cx="2562768" cy="2629664"/>
              <a:chOff x="6155410" y="584201"/>
              <a:chExt cx="2991875" cy="3387974"/>
            </a:xfrm>
          </p:grpSpPr>
          <p:sp>
            <p:nvSpPr>
              <p:cNvPr id="36" name="Shape 183"/>
              <p:cNvSpPr txBox="1"/>
              <p:nvPr/>
            </p:nvSpPr>
            <p:spPr>
              <a:xfrm>
                <a:off x="6155410" y="1059746"/>
                <a:ext cx="1258498" cy="384598"/>
              </a:xfrm>
              <a:prstGeom prst="rect">
                <a:avLst/>
              </a:prstGeom>
              <a:noFill/>
              <a:ln>
                <a:noFill/>
              </a:ln>
            </p:spPr>
            <p:txBody>
              <a:bodyPr lIns="91425" tIns="91425" rIns="91425" bIns="91425" anchor="t" anchorCtr="0">
                <a:noAutofit/>
              </a:bodyPr>
              <a:lstStyle/>
              <a:p>
                <a:pPr marL="0" marR="0" lvl="0" indent="0" algn="ctr" rtl="0">
                  <a:lnSpc>
                    <a:spcPct val="100000"/>
                  </a:lnSpc>
                  <a:spcBef>
                    <a:spcPts val="0"/>
                  </a:spcBef>
                  <a:spcAft>
                    <a:spcPts val="0"/>
                  </a:spcAft>
                  <a:buClr>
                    <a:srgbClr val="000000"/>
                  </a:buClr>
                  <a:buSzPct val="25000"/>
                  <a:buFont typeface="Arial"/>
                  <a:buNone/>
                </a:pPr>
                <a:r>
                  <a:rPr lang="en-US" sz="1200" b="0" i="0" u="none" strike="noStrike" cap="none" baseline="0" dirty="0">
                    <a:solidFill>
                      <a:srgbClr val="FFFFFF"/>
                    </a:solidFill>
                    <a:latin typeface="Arial"/>
                    <a:ea typeface="Arial"/>
                    <a:cs typeface="Arial"/>
                    <a:sym typeface="Arial"/>
                    <a:rtl val="0"/>
                  </a:rPr>
                  <a:t>Binding</a:t>
                </a:r>
              </a:p>
            </p:txBody>
          </p:sp>
          <p:sp>
            <p:nvSpPr>
              <p:cNvPr id="37" name="Shape 184"/>
              <p:cNvSpPr/>
              <p:nvPr/>
            </p:nvSpPr>
            <p:spPr>
              <a:xfrm>
                <a:off x="7087080" y="584201"/>
                <a:ext cx="1447722" cy="475544"/>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91425" tIns="91425" rIns="91425" bIns="91425" anchor="ctr" anchorCtr="0">
                <a:noAutofit/>
              </a:bodyPr>
              <a:lstStyle/>
              <a:p>
                <a:pPr marL="0" marR="0" lvl="0" indent="0" algn="ctr" rtl="0">
                  <a:lnSpc>
                    <a:spcPct val="100000"/>
                  </a:lnSpc>
                  <a:spcBef>
                    <a:spcPts val="0"/>
                  </a:spcBef>
                  <a:spcAft>
                    <a:spcPts val="0"/>
                  </a:spcAft>
                  <a:buClr>
                    <a:srgbClr val="000000"/>
                  </a:buClr>
                  <a:buSzPct val="25000"/>
                  <a:buFont typeface="Arial"/>
                  <a:buNone/>
                </a:pPr>
                <a:r>
                  <a:rPr lang="en-US" sz="1200" b="0" i="0" u="none" strike="noStrike" cap="none" baseline="0" dirty="0" smtClean="0">
                    <a:solidFill>
                      <a:srgbClr val="000000"/>
                    </a:solidFill>
                    <a:latin typeface="Arial"/>
                    <a:ea typeface="Arial"/>
                    <a:cs typeface="Arial"/>
                    <a:sym typeface="Arial"/>
                    <a:rtl val="0"/>
                  </a:rPr>
                  <a:t>User</a:t>
                </a:r>
                <a:r>
                  <a:rPr lang="en-US" sz="1200" b="0" i="0" u="none" strike="noStrike" cap="none" dirty="0" smtClean="0">
                    <a:solidFill>
                      <a:srgbClr val="000000"/>
                    </a:solidFill>
                    <a:latin typeface="Arial"/>
                    <a:ea typeface="Arial"/>
                    <a:cs typeface="Arial"/>
                    <a:sym typeface="Arial"/>
                    <a:rtl val="0"/>
                  </a:rPr>
                  <a:t> </a:t>
                </a:r>
                <a:r>
                  <a:rPr lang="en-US" sz="1200" b="0" i="0" u="none" strike="noStrike" cap="none" baseline="0" dirty="0" smtClean="0">
                    <a:solidFill>
                      <a:srgbClr val="000000"/>
                    </a:solidFill>
                    <a:latin typeface="Arial"/>
                    <a:ea typeface="Arial"/>
                    <a:cs typeface="Arial"/>
                    <a:sym typeface="Arial"/>
                    <a:rtl val="0"/>
                  </a:rPr>
                  <a:t>Application</a:t>
                </a:r>
                <a:endParaRPr lang="en-US" sz="1200" b="0" i="0" u="none" strike="noStrike" cap="none" baseline="0" dirty="0">
                  <a:solidFill>
                    <a:srgbClr val="000000"/>
                  </a:solidFill>
                  <a:latin typeface="Arial"/>
                  <a:ea typeface="Arial"/>
                  <a:cs typeface="Arial"/>
                  <a:sym typeface="Arial"/>
                  <a:rtl val="0"/>
                </a:endParaRPr>
              </a:p>
            </p:txBody>
          </p:sp>
          <p:cxnSp>
            <p:nvCxnSpPr>
              <p:cNvPr id="38" name="Shape 185"/>
              <p:cNvCxnSpPr>
                <a:stCxn id="37" idx="2"/>
                <a:endCxn id="43" idx="0"/>
              </p:cNvCxnSpPr>
              <p:nvPr/>
            </p:nvCxnSpPr>
            <p:spPr>
              <a:xfrm>
                <a:off x="7810942" y="1059747"/>
                <a:ext cx="7045" cy="560606"/>
              </a:xfrm>
              <a:prstGeom prst="straightConnector1">
                <a:avLst/>
              </a:prstGeom>
              <a:noFill/>
              <a:ln w="38100" cap="flat">
                <a:solidFill>
                  <a:srgbClr val="33928A"/>
                </a:solidFill>
                <a:prstDash val="solid"/>
                <a:round/>
                <a:headEnd type="none" w="med" len="med"/>
                <a:tailEnd type="triangle" w="lg" len="lg"/>
              </a:ln>
            </p:spPr>
          </p:cxnSp>
          <p:grpSp>
            <p:nvGrpSpPr>
              <p:cNvPr id="39" name="Shape 186"/>
              <p:cNvGrpSpPr/>
              <p:nvPr/>
            </p:nvGrpSpPr>
            <p:grpSpPr>
              <a:xfrm>
                <a:off x="6606069" y="1541158"/>
                <a:ext cx="2447417" cy="589355"/>
                <a:chOff x="8256494" y="2180712"/>
                <a:chExt cx="722350" cy="589355"/>
              </a:xfrm>
            </p:grpSpPr>
            <p:sp>
              <p:nvSpPr>
                <p:cNvPr id="47" name="Shape 187"/>
                <p:cNvSpPr/>
                <p:nvPr/>
              </p:nvSpPr>
              <p:spPr>
                <a:xfrm>
                  <a:off x="8256494" y="2180712"/>
                  <a:ext cx="722350" cy="512687"/>
                </a:xfrm>
                <a:prstGeom prst="rect">
                  <a:avLst/>
                </a:prstGeom>
                <a:noFill/>
                <a:ln w="19050" cap="flat">
                  <a:solidFill>
                    <a:schemeClr val="dk2"/>
                  </a:solidFill>
                  <a:prstDash val="solid"/>
                  <a:round/>
                  <a:headEnd type="none" w="med" len="med"/>
                  <a:tailEnd type="none" w="med" len="med"/>
                </a:ln>
              </p:spPr>
              <p:txBody>
                <a:bodyPr lIns="91425" tIns="91425" rIns="91425" bIns="91425" anchor="ctr" anchorCtr="0">
                  <a:noAutofit/>
                </a:bodyPr>
                <a:lstStyle/>
                <a:p>
                  <a:pPr marL="0" marR="0" lvl="0" indent="0" algn="ctr" rtl="0">
                    <a:lnSpc>
                      <a:spcPct val="100000"/>
                    </a:lnSpc>
                    <a:spcBef>
                      <a:spcPts val="0"/>
                    </a:spcBef>
                    <a:spcAft>
                      <a:spcPts val="0"/>
                    </a:spcAft>
                    <a:buClr>
                      <a:srgbClr val="000000"/>
                    </a:buClr>
                    <a:buFont typeface="Arial"/>
                    <a:buNone/>
                  </a:pPr>
                  <a:endParaRPr sz="1200" b="0" i="0" u="none" strike="noStrike" cap="none" baseline="0">
                    <a:solidFill>
                      <a:srgbClr val="000000"/>
                    </a:solidFill>
                    <a:latin typeface="Arial"/>
                    <a:ea typeface="Arial"/>
                    <a:cs typeface="Arial"/>
                    <a:sym typeface="Arial"/>
                    <a:rtl val="0"/>
                  </a:endParaRPr>
                </a:p>
              </p:txBody>
            </p:sp>
            <p:sp>
              <p:nvSpPr>
                <p:cNvPr id="48" name="Shape 188"/>
                <p:cNvSpPr txBox="1"/>
                <p:nvPr/>
              </p:nvSpPr>
              <p:spPr>
                <a:xfrm>
                  <a:off x="8535108" y="2516152"/>
                  <a:ext cx="225529" cy="253915"/>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SzPct val="25000"/>
                    <a:buFont typeface="Arial"/>
                    <a:buNone/>
                  </a:pPr>
                  <a:r>
                    <a:rPr lang="en-US" sz="1050" b="0" i="0" u="none" strike="noStrike" cap="none" baseline="0" dirty="0">
                      <a:solidFill>
                        <a:srgbClr val="FFFFFF"/>
                      </a:solidFill>
                      <a:latin typeface="Arial"/>
                      <a:ea typeface="Arial"/>
                      <a:cs typeface="Arial"/>
                      <a:sym typeface="Arial"/>
                      <a:rtl val="0"/>
                    </a:rPr>
                    <a:t>VM</a:t>
                  </a:r>
                </a:p>
              </p:txBody>
            </p:sp>
          </p:grpSp>
          <p:sp>
            <p:nvSpPr>
              <p:cNvPr id="41" name="Shape 190"/>
              <p:cNvSpPr/>
              <p:nvPr/>
            </p:nvSpPr>
            <p:spPr>
              <a:xfrm>
                <a:off x="6266992" y="2184185"/>
                <a:ext cx="234146" cy="1216177"/>
              </a:xfrm>
              <a:prstGeom prst="leftBrace">
                <a:avLst>
                  <a:gd name="adj1" fmla="val 8333"/>
                  <a:gd name="adj2" fmla="val 50000"/>
                </a:avLst>
              </a:prstGeom>
              <a:noFill/>
              <a:ln w="25400" cap="flat">
                <a:solidFill>
                  <a:schemeClr val="accent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baseline="0">
                  <a:solidFill>
                    <a:schemeClr val="dk1"/>
                  </a:solidFill>
                  <a:latin typeface="Arial"/>
                  <a:ea typeface="Arial"/>
                  <a:cs typeface="Arial"/>
                  <a:sym typeface="Arial"/>
                  <a:rtl val="0"/>
                </a:endParaRPr>
              </a:p>
            </p:txBody>
          </p:sp>
          <p:cxnSp>
            <p:nvCxnSpPr>
              <p:cNvPr id="42" name="Shape 192"/>
              <p:cNvCxnSpPr>
                <a:stCxn id="41" idx="1"/>
              </p:cNvCxnSpPr>
              <p:nvPr/>
            </p:nvCxnSpPr>
            <p:spPr>
              <a:xfrm>
                <a:off x="6266992" y="2792276"/>
                <a:ext cx="233100" cy="1179899"/>
              </a:xfrm>
              <a:prstGeom prst="curvedConnector3">
                <a:avLst>
                  <a:gd name="adj1" fmla="val -98069"/>
                </a:avLst>
              </a:prstGeom>
              <a:noFill/>
              <a:ln w="25400" cap="flat">
                <a:solidFill>
                  <a:schemeClr val="accent1"/>
                </a:solidFill>
                <a:prstDash val="solid"/>
                <a:round/>
                <a:headEnd type="none" w="med" len="med"/>
                <a:tailEnd type="stealth" w="lg" len="lg"/>
              </a:ln>
            </p:spPr>
          </p:cxnSp>
          <p:sp>
            <p:nvSpPr>
              <p:cNvPr id="43" name="Shape 193"/>
              <p:cNvSpPr/>
              <p:nvPr/>
            </p:nvSpPr>
            <p:spPr>
              <a:xfrm>
                <a:off x="6488688" y="1620353"/>
                <a:ext cx="2658597" cy="329025"/>
              </a:xfrm>
              <a:prstGeom prst="rect">
                <a:avLst/>
              </a:prstGeom>
              <a:solidFill>
                <a:schemeClr val="accent2"/>
              </a:solidFill>
              <a:ln w="19050" cap="flat">
                <a:solidFill>
                  <a:schemeClr val="dk1"/>
                </a:solidFill>
                <a:prstDash val="dot"/>
                <a:round/>
                <a:headEnd type="none" w="med" len="med"/>
                <a:tailEnd type="none" w="med" len="med"/>
              </a:ln>
            </p:spPr>
            <p:txBody>
              <a:bodyPr lIns="91425" tIns="91425" rIns="91425" bIns="91425" anchor="ctr" anchorCtr="0">
                <a:noAutofit/>
              </a:bodyPr>
              <a:lstStyle/>
              <a:p>
                <a:pPr marL="0" marR="0" lvl="0" indent="0" algn="ctr" rtl="0">
                  <a:lnSpc>
                    <a:spcPct val="100000"/>
                  </a:lnSpc>
                  <a:spcBef>
                    <a:spcPts val="0"/>
                  </a:spcBef>
                  <a:spcAft>
                    <a:spcPts val="0"/>
                  </a:spcAft>
                  <a:buClr>
                    <a:srgbClr val="000000"/>
                  </a:buClr>
                  <a:buSzPct val="25000"/>
                  <a:buFont typeface="Arial"/>
                  <a:buNone/>
                </a:pPr>
                <a:r>
                  <a:rPr lang="en-US" sz="1400" b="0" i="0" u="none" strike="noStrike" cap="none" baseline="0">
                    <a:solidFill>
                      <a:srgbClr val="000000"/>
                    </a:solidFill>
                    <a:latin typeface="Arial"/>
                    <a:ea typeface="Arial"/>
                    <a:cs typeface="Arial"/>
                    <a:sym typeface="Arial"/>
                    <a:rtl val="0"/>
                  </a:rPr>
                  <a:t>Instance </a:t>
                </a:r>
                <a:r>
                  <a:rPr lang="en-US" sz="1100" b="0" i="0" u="none" strike="noStrike" cap="none" baseline="0">
                    <a:solidFill>
                      <a:srgbClr val="000000"/>
                    </a:solidFill>
                    <a:latin typeface="Arial"/>
                    <a:ea typeface="Arial"/>
                    <a:cs typeface="Arial"/>
                    <a:sym typeface="Arial"/>
                    <a:rtl val="0"/>
                  </a:rPr>
                  <a:t>(Redis process)</a:t>
                </a:r>
              </a:p>
            </p:txBody>
          </p:sp>
          <p:sp>
            <p:nvSpPr>
              <p:cNvPr id="44" name="Shape 194"/>
              <p:cNvSpPr/>
              <p:nvPr/>
            </p:nvSpPr>
            <p:spPr>
              <a:xfrm>
                <a:off x="6607041" y="3032531"/>
                <a:ext cx="2418336" cy="353497"/>
              </a:xfrm>
              <a:prstGeom prst="rect">
                <a:avLst/>
              </a:prstGeom>
              <a:noFill/>
              <a:ln w="19050" cap="flat">
                <a:solidFill>
                  <a:schemeClr val="accent1"/>
                </a:solidFill>
                <a:prstDash val="solid"/>
                <a:round/>
                <a:headEnd type="none" w="med" len="med"/>
                <a:tailEnd type="none" w="med" len="med"/>
              </a:ln>
            </p:spPr>
            <p:txBody>
              <a:bodyPr lIns="91425" tIns="91425" rIns="91425" bIns="91425" anchor="ctr" anchorCtr="0">
                <a:noAutofit/>
              </a:bodyPr>
              <a:lstStyle/>
              <a:p>
                <a:pPr marL="0" marR="0" lvl="0" indent="0" algn="ctr" rtl="0">
                  <a:lnSpc>
                    <a:spcPct val="100000"/>
                  </a:lnSpc>
                  <a:spcBef>
                    <a:spcPts val="0"/>
                  </a:spcBef>
                  <a:spcAft>
                    <a:spcPts val="0"/>
                  </a:spcAft>
                  <a:buClr>
                    <a:srgbClr val="000000"/>
                  </a:buClr>
                  <a:buSzPct val="25000"/>
                  <a:buFont typeface="Arial"/>
                  <a:buNone/>
                </a:pPr>
                <a:r>
                  <a:rPr lang="en-US" sz="1200" b="0" i="0" u="none" strike="noStrike" cap="none" baseline="0" dirty="0">
                    <a:solidFill>
                      <a:srgbClr val="FFFFFF"/>
                    </a:solidFill>
                    <a:latin typeface="Arial"/>
                    <a:ea typeface="Arial"/>
                    <a:cs typeface="Arial"/>
                    <a:sym typeface="Arial"/>
                    <a:rtl val="0"/>
                  </a:rPr>
                  <a:t>VM</a:t>
                </a:r>
              </a:p>
            </p:txBody>
          </p:sp>
          <p:sp>
            <p:nvSpPr>
              <p:cNvPr id="45" name="Shape 195"/>
              <p:cNvSpPr/>
              <p:nvPr/>
            </p:nvSpPr>
            <p:spPr>
              <a:xfrm>
                <a:off x="6607041" y="2630741"/>
                <a:ext cx="2418336" cy="353497"/>
              </a:xfrm>
              <a:prstGeom prst="rect">
                <a:avLst/>
              </a:prstGeom>
              <a:noFill/>
              <a:ln w="19050" cap="flat">
                <a:solidFill>
                  <a:schemeClr val="dk2"/>
                </a:solidFill>
                <a:prstDash val="solid"/>
                <a:round/>
                <a:headEnd type="none" w="med" len="med"/>
                <a:tailEnd type="none" w="med" len="med"/>
              </a:ln>
            </p:spPr>
            <p:txBody>
              <a:bodyPr lIns="91425" tIns="91425" rIns="91425" bIns="91425" anchor="ctr" anchorCtr="0">
                <a:noAutofit/>
              </a:bodyPr>
              <a:lstStyle/>
              <a:p>
                <a:pPr marL="0" marR="0" lvl="0" indent="0" algn="ctr" rtl="0">
                  <a:lnSpc>
                    <a:spcPct val="100000"/>
                  </a:lnSpc>
                  <a:spcBef>
                    <a:spcPts val="0"/>
                  </a:spcBef>
                  <a:spcAft>
                    <a:spcPts val="0"/>
                  </a:spcAft>
                  <a:buClr>
                    <a:srgbClr val="000000"/>
                  </a:buClr>
                  <a:buSzPct val="25000"/>
                  <a:buFont typeface="Arial"/>
                  <a:buNone/>
                </a:pPr>
                <a:r>
                  <a:rPr lang="en-US" sz="1200" b="0" i="0" u="none" strike="noStrike" cap="none" baseline="0" dirty="0">
                    <a:solidFill>
                      <a:srgbClr val="FFFFFF"/>
                    </a:solidFill>
                    <a:latin typeface="Arial"/>
                    <a:ea typeface="Arial"/>
                    <a:cs typeface="Arial"/>
                    <a:sym typeface="Arial"/>
                    <a:rtl val="0"/>
                  </a:rPr>
                  <a:t>VM</a:t>
                </a:r>
              </a:p>
            </p:txBody>
          </p:sp>
          <p:sp>
            <p:nvSpPr>
              <p:cNvPr id="46" name="Shape 196"/>
              <p:cNvSpPr/>
              <p:nvPr/>
            </p:nvSpPr>
            <p:spPr>
              <a:xfrm>
                <a:off x="6607041" y="2229270"/>
                <a:ext cx="2418336" cy="353497"/>
              </a:xfrm>
              <a:prstGeom prst="rect">
                <a:avLst/>
              </a:prstGeom>
              <a:noFill/>
              <a:ln w="19050" cap="flat">
                <a:solidFill>
                  <a:schemeClr val="dk2"/>
                </a:solidFill>
                <a:prstDash val="solid"/>
                <a:round/>
                <a:headEnd type="none" w="med" len="med"/>
                <a:tailEnd type="none" w="med" len="med"/>
              </a:ln>
            </p:spPr>
            <p:txBody>
              <a:bodyPr lIns="91425" tIns="91425" rIns="91425" bIns="91425" anchor="ctr" anchorCtr="0">
                <a:noAutofit/>
              </a:bodyPr>
              <a:lstStyle/>
              <a:p>
                <a:pPr marL="0" marR="0" lvl="0" indent="0" algn="ctr" rtl="0">
                  <a:lnSpc>
                    <a:spcPct val="100000"/>
                  </a:lnSpc>
                  <a:spcBef>
                    <a:spcPts val="0"/>
                  </a:spcBef>
                  <a:spcAft>
                    <a:spcPts val="0"/>
                  </a:spcAft>
                  <a:buClr>
                    <a:srgbClr val="000000"/>
                  </a:buClr>
                  <a:buSzPct val="25000"/>
                  <a:buFont typeface="Arial"/>
                  <a:buNone/>
                </a:pPr>
                <a:r>
                  <a:rPr lang="en-US" sz="1200" b="0" i="0" u="none" strike="noStrike" cap="none" baseline="0" dirty="0">
                    <a:solidFill>
                      <a:srgbClr val="FFFFFF"/>
                    </a:solidFill>
                    <a:latin typeface="Arial"/>
                    <a:ea typeface="Arial"/>
                    <a:cs typeface="Arial"/>
                    <a:sym typeface="Arial"/>
                    <a:rtl val="0"/>
                  </a:rPr>
                  <a:t>VM</a:t>
                </a:r>
              </a:p>
            </p:txBody>
          </p:sp>
        </p:grpSp>
      </p:grpSp>
    </p:spTree>
    <p:extLst>
      <p:ext uri="{BB962C8B-B14F-4D97-AF65-F5344CB8AC3E}">
        <p14:creationId xmlns:p14="http://schemas.microsoft.com/office/powerpoint/2010/main" val="940243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 Placeholder 16"/>
          <p:cNvSpPr>
            <a:spLocks noGrp="1"/>
          </p:cNvSpPr>
          <p:nvPr>
            <p:ph type="body" idx="1"/>
          </p:nvPr>
        </p:nvSpPr>
        <p:spPr/>
        <p:txBody>
          <a:bodyPr/>
          <a:lstStyle/>
          <a:p>
            <a:r>
              <a:rPr lang="en-US" dirty="0" smtClean="0">
                <a:solidFill>
                  <a:srgbClr val="FFFFFF"/>
                </a:solidFill>
              </a:rPr>
              <a:t>Apps safely send </a:t>
            </a:r>
            <a:r>
              <a:rPr lang="en-US" dirty="0">
                <a:solidFill>
                  <a:srgbClr val="FFFFFF"/>
                </a:solidFill>
              </a:rPr>
              <a:t>and receive </a:t>
            </a:r>
            <a:r>
              <a:rPr lang="en-US" dirty="0" smtClean="0">
                <a:solidFill>
                  <a:srgbClr val="FFFFFF"/>
                </a:solidFill>
              </a:rPr>
              <a:t>messages at scale</a:t>
            </a:r>
            <a:endParaRPr lang="en-US" dirty="0">
              <a:solidFill>
                <a:srgbClr val="FFFFFF"/>
              </a:solidFill>
            </a:endParaRPr>
          </a:p>
          <a:p>
            <a:endParaRPr lang="en-US" dirty="0">
              <a:solidFill>
                <a:srgbClr val="4D4D4D"/>
              </a:solidFill>
            </a:endParaRPr>
          </a:p>
          <a:p>
            <a:endParaRPr lang="en-US" dirty="0"/>
          </a:p>
        </p:txBody>
      </p:sp>
      <p:sp>
        <p:nvSpPr>
          <p:cNvPr id="2" name="Title 1"/>
          <p:cNvSpPr>
            <a:spLocks noGrp="1"/>
          </p:cNvSpPr>
          <p:nvPr>
            <p:ph type="title"/>
          </p:nvPr>
        </p:nvSpPr>
        <p:spPr/>
        <p:txBody>
          <a:bodyPr/>
          <a:lstStyle/>
          <a:p>
            <a:r>
              <a:rPr lang="en-US" sz="2800" dirty="0" err="1">
                <a:solidFill>
                  <a:srgbClr val="2C95DD"/>
                </a:solidFill>
              </a:rPr>
              <a:t>RabbitMQ</a:t>
            </a:r>
            <a:r>
              <a:rPr lang="en-US" sz="2800" dirty="0" smtClean="0"/>
              <a:t> </a:t>
            </a:r>
            <a:r>
              <a:rPr lang="en-US" sz="2800" dirty="0">
                <a:solidFill>
                  <a:srgbClr val="2C95DD"/>
                </a:solidFill>
              </a:rPr>
              <a:t>for Pivotal Cloud Foundry</a:t>
            </a:r>
          </a:p>
        </p:txBody>
      </p:sp>
      <p:sp>
        <p:nvSpPr>
          <p:cNvPr id="4" name="Content Placeholder 3"/>
          <p:cNvSpPr>
            <a:spLocks noGrp="1"/>
          </p:cNvSpPr>
          <p:nvPr>
            <p:ph sz="quarter" idx="4294967295"/>
          </p:nvPr>
        </p:nvSpPr>
        <p:spPr>
          <a:xfrm>
            <a:off x="366715" y="1419224"/>
            <a:ext cx="4058155" cy="3038475"/>
          </a:xfrm>
          <a:prstGeom prst="rect">
            <a:avLst/>
          </a:prstGeom>
        </p:spPr>
        <p:txBody>
          <a:bodyPr anchor="t"/>
          <a:lstStyle/>
          <a:p>
            <a:pPr marL="285750" indent="-285750">
              <a:spcBef>
                <a:spcPts val="0"/>
              </a:spcBef>
              <a:spcAft>
                <a:spcPts val="600"/>
              </a:spcAft>
              <a:buFont typeface="Arial"/>
              <a:buChar char="•"/>
            </a:pPr>
            <a:r>
              <a:rPr lang="en-US" sz="1600" dirty="0" smtClean="0">
                <a:solidFill>
                  <a:srgbClr val="FFFFFF"/>
                </a:solidFill>
              </a:rPr>
              <a:t>Messaging broker for communication </a:t>
            </a:r>
            <a:r>
              <a:rPr lang="en-US" sz="1600" dirty="0">
                <a:solidFill>
                  <a:srgbClr val="FFFFFF"/>
                </a:solidFill>
              </a:rPr>
              <a:t>between servers, applications and devices</a:t>
            </a:r>
          </a:p>
          <a:p>
            <a:pPr marL="285750" indent="-285750">
              <a:spcBef>
                <a:spcPts val="0"/>
              </a:spcBef>
              <a:spcAft>
                <a:spcPts val="600"/>
              </a:spcAft>
              <a:buFont typeface="Arial"/>
              <a:buChar char="•"/>
            </a:pPr>
            <a:r>
              <a:rPr lang="en-US" sz="1600" dirty="0">
                <a:solidFill>
                  <a:srgbClr val="FFFFFF"/>
                </a:solidFill>
              </a:rPr>
              <a:t>Highly available queues, flexible routing, support for multiple protocols and client libraries</a:t>
            </a:r>
          </a:p>
          <a:p>
            <a:pPr marL="285750" indent="-285750">
              <a:spcBef>
                <a:spcPts val="0"/>
              </a:spcBef>
              <a:spcAft>
                <a:spcPts val="600"/>
              </a:spcAft>
              <a:buFont typeface="Arial"/>
              <a:buChar char="•"/>
            </a:pPr>
            <a:r>
              <a:rPr lang="en-US" sz="1600" dirty="0">
                <a:solidFill>
                  <a:srgbClr val="FFFFFF"/>
                </a:solidFill>
              </a:rPr>
              <a:t>Wide range of client libraries, in all </a:t>
            </a:r>
            <a:r>
              <a:rPr lang="en-US" sz="1600" dirty="0" smtClean="0">
                <a:solidFill>
                  <a:srgbClr val="FFFFFF"/>
                </a:solidFill>
              </a:rPr>
              <a:t>languages</a:t>
            </a:r>
          </a:p>
          <a:p>
            <a:pPr marL="285750" lvl="0" indent="-285750">
              <a:spcBef>
                <a:spcPts val="0"/>
              </a:spcBef>
              <a:spcAft>
                <a:spcPts val="600"/>
              </a:spcAft>
              <a:buFont typeface="Arial"/>
              <a:buChar char="•"/>
            </a:pPr>
            <a:r>
              <a:rPr lang="en-US" sz="1600" dirty="0">
                <a:solidFill>
                  <a:srgbClr val="FFFFFF"/>
                </a:solidFill>
              </a:rPr>
              <a:t>Push button deployment and upgrades of a </a:t>
            </a:r>
            <a:r>
              <a:rPr lang="en-US" sz="1600" dirty="0" err="1">
                <a:solidFill>
                  <a:srgbClr val="FFFFFF"/>
                </a:solidFill>
              </a:rPr>
              <a:t>RabbitMQ</a:t>
            </a:r>
            <a:r>
              <a:rPr lang="en-US" sz="1600" dirty="0">
                <a:solidFill>
                  <a:srgbClr val="FFFFFF"/>
                </a:solidFill>
              </a:rPr>
              <a:t> Cluster</a:t>
            </a:r>
          </a:p>
          <a:p>
            <a:pPr>
              <a:spcBef>
                <a:spcPts val="0"/>
              </a:spcBef>
              <a:spcAft>
                <a:spcPts val="600"/>
              </a:spcAft>
            </a:pPr>
            <a:endParaRPr lang="en-US" sz="1600" dirty="0">
              <a:solidFill>
                <a:srgbClr val="FFFFFF"/>
              </a:solidFill>
            </a:endParaRPr>
          </a:p>
        </p:txBody>
      </p:sp>
      <p:pic>
        <p:nvPicPr>
          <p:cNvPr id="9" name="Picture 8"/>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7763302" y="36774"/>
            <a:ext cx="1121385" cy="1018285"/>
          </a:xfrm>
          <a:prstGeom prst="rect">
            <a:avLst/>
          </a:prstGeom>
        </p:spPr>
      </p:pic>
      <p:pic>
        <p:nvPicPr>
          <p:cNvPr id="3" name="Picture 2"/>
          <p:cNvPicPr>
            <a:picLocks noChangeAspect="1"/>
          </p:cNvPicPr>
          <p:nvPr/>
        </p:nvPicPr>
        <p:blipFill>
          <a:blip r:embed="rId4"/>
          <a:stretch>
            <a:fillRect/>
          </a:stretch>
        </p:blipFill>
        <p:spPr>
          <a:xfrm>
            <a:off x="4424870" y="1280214"/>
            <a:ext cx="4459817" cy="2953905"/>
          </a:xfrm>
          <a:prstGeom prst="rect">
            <a:avLst/>
          </a:prstGeom>
        </p:spPr>
      </p:pic>
    </p:spTree>
    <p:extLst>
      <p:ext uri="{BB962C8B-B14F-4D97-AF65-F5344CB8AC3E}">
        <p14:creationId xmlns:p14="http://schemas.microsoft.com/office/powerpoint/2010/main" val="4901805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Shape 210"/>
          <p:cNvSpPr txBox="1">
            <a:spLocks noGrp="1"/>
          </p:cNvSpPr>
          <p:nvPr>
            <p:ph type="title"/>
          </p:nvPr>
        </p:nvSpPr>
        <p:spPr>
          <a:xfrm>
            <a:off x="366712" y="325437"/>
            <a:ext cx="8410499" cy="460500"/>
          </a:xfrm>
          <a:prstGeom prst="rect">
            <a:avLst/>
          </a:prstGeom>
          <a:noFill/>
          <a:ln>
            <a:noFill/>
          </a:ln>
        </p:spPr>
        <p:txBody>
          <a:bodyPr lIns="0" tIns="0" rIns="0" bIns="0" anchor="t" anchorCtr="0">
            <a:noAutofit/>
          </a:bodyPr>
          <a:lstStyle/>
          <a:p>
            <a:pPr marL="0" marR="0" lvl="0" indent="0" algn="l" rtl="0">
              <a:lnSpc>
                <a:spcPct val="90000"/>
              </a:lnSpc>
              <a:spcBef>
                <a:spcPts val="0"/>
              </a:spcBef>
              <a:buClr>
                <a:schemeClr val="dk2"/>
              </a:buClr>
              <a:buSzPct val="25000"/>
              <a:buFont typeface="Arial"/>
              <a:buNone/>
            </a:pPr>
            <a:r>
              <a:rPr lang="en" sz="2800" dirty="0">
                <a:solidFill>
                  <a:srgbClr val="2C95DD"/>
                </a:solidFill>
              </a:rPr>
              <a:t>Session</a:t>
            </a:r>
            <a:r>
              <a:rPr lang="en" sz="3200" b="0" i="0" u="none" strike="noStrike" cap="none" baseline="0" dirty="0">
                <a:solidFill>
                  <a:schemeClr val="dk2"/>
                </a:solidFill>
                <a:latin typeface="Arial"/>
                <a:ea typeface="Arial"/>
                <a:cs typeface="Arial"/>
                <a:sym typeface="Arial"/>
              </a:rPr>
              <a:t> </a:t>
            </a:r>
            <a:r>
              <a:rPr lang="en" sz="2800" dirty="0">
                <a:solidFill>
                  <a:srgbClr val="2C95DD"/>
                </a:solidFill>
              </a:rPr>
              <a:t>State Caching (SSC) by GemFire</a:t>
            </a:r>
          </a:p>
        </p:txBody>
      </p:sp>
      <p:sp>
        <p:nvSpPr>
          <p:cNvPr id="211" name="Shape 211"/>
          <p:cNvSpPr txBox="1">
            <a:spLocks noGrp="1"/>
          </p:cNvSpPr>
          <p:nvPr>
            <p:ph type="body" idx="4294967295"/>
          </p:nvPr>
        </p:nvSpPr>
        <p:spPr>
          <a:xfrm>
            <a:off x="366717" y="1166468"/>
            <a:ext cx="8410499" cy="3031200"/>
          </a:xfrm>
          <a:prstGeom prst="rect">
            <a:avLst/>
          </a:prstGeom>
          <a:noFill/>
          <a:ln>
            <a:noFill/>
          </a:ln>
        </p:spPr>
        <p:txBody>
          <a:bodyPr lIns="0" tIns="0" rIns="0" bIns="0" anchor="t" anchorCtr="0">
            <a:noAutofit/>
          </a:bodyPr>
          <a:lstStyle/>
          <a:p>
            <a:pPr marL="285750" indent="-285750">
              <a:spcBef>
                <a:spcPts val="0"/>
              </a:spcBef>
              <a:buClr>
                <a:schemeClr val="accent1"/>
              </a:buClr>
              <a:buSzPct val="100000"/>
              <a:buFont typeface="Arial"/>
              <a:buChar char="•"/>
            </a:pPr>
            <a:r>
              <a:rPr lang="en" sz="1800" dirty="0">
                <a:solidFill>
                  <a:srgbClr val="FFFFFF"/>
                </a:solidFill>
                <a:latin typeface="Arial"/>
                <a:ea typeface="Arial"/>
                <a:cs typeface="Arial"/>
                <a:sym typeface="Arial"/>
              </a:rPr>
              <a:t>Configure, manage, monitor, and consume GemFire in a client/server </a:t>
            </a:r>
            <a:r>
              <a:rPr lang="en" sz="1800" dirty="0" smtClean="0">
                <a:solidFill>
                  <a:srgbClr val="FFFFFF"/>
                </a:solidFill>
                <a:latin typeface="Arial"/>
                <a:ea typeface="Arial"/>
                <a:cs typeface="Arial"/>
                <a:sym typeface="Arial"/>
              </a:rPr>
              <a:t>topology</a:t>
            </a:r>
            <a:endParaRPr lang="en-US" sz="1800" b="0" i="0" u="none" strike="noStrike" cap="none" baseline="0" dirty="0" smtClean="0">
              <a:solidFill>
                <a:srgbClr val="FFFFFF"/>
              </a:solidFill>
              <a:latin typeface="Arial"/>
              <a:ea typeface="Arial"/>
              <a:cs typeface="Arial"/>
              <a:sym typeface="Arial"/>
            </a:endParaRPr>
          </a:p>
          <a:p>
            <a:pPr marL="228600" marR="0" lvl="0" indent="-228600" algn="l" rtl="0">
              <a:spcBef>
                <a:spcPts val="0"/>
              </a:spcBef>
              <a:buClr>
                <a:schemeClr val="accent1"/>
              </a:buClr>
              <a:buSzPct val="100000"/>
              <a:buFont typeface="Noto Symbol"/>
              <a:buChar char="•"/>
            </a:pPr>
            <a:r>
              <a:rPr lang="en" sz="1800" b="0" i="0" u="none" strike="noStrike" cap="none" baseline="0" dirty="0" smtClean="0">
                <a:solidFill>
                  <a:srgbClr val="FFFFFF"/>
                </a:solidFill>
                <a:latin typeface="Arial"/>
                <a:ea typeface="Arial"/>
                <a:cs typeface="Arial"/>
                <a:sym typeface="Arial"/>
              </a:rPr>
              <a:t>A </a:t>
            </a:r>
            <a:r>
              <a:rPr lang="en" sz="1800" b="0" i="0" u="none" strike="noStrike" cap="none" baseline="0" dirty="0">
                <a:solidFill>
                  <a:srgbClr val="FFFFFF"/>
                </a:solidFill>
                <a:latin typeface="Arial"/>
                <a:ea typeface="Arial"/>
                <a:cs typeface="Arial"/>
                <a:sym typeface="Arial"/>
              </a:rPr>
              <a:t>turn-key GemFire session replication cache service optimized for Java buildpack apps deployed in Tomcat</a:t>
            </a:r>
          </a:p>
          <a:p>
            <a:pPr marL="742950" marR="0" lvl="1" indent="-285750" algn="l" rtl="0">
              <a:spcBef>
                <a:spcPts val="300"/>
              </a:spcBef>
              <a:buClr>
                <a:schemeClr val="accent1"/>
              </a:buClr>
              <a:buSzPct val="100000"/>
              <a:buFont typeface="Verdana"/>
              <a:buChar char="–"/>
            </a:pPr>
            <a:r>
              <a:rPr lang="en" sz="1800" b="0" i="0" u="none" strike="noStrike" cap="none" baseline="0" dirty="0">
                <a:solidFill>
                  <a:srgbClr val="FFFFFF"/>
                </a:solidFill>
                <a:latin typeface="Arial"/>
                <a:ea typeface="Arial"/>
                <a:cs typeface="Arial"/>
                <a:sym typeface="Arial"/>
              </a:rPr>
              <a:t>No need to modify your app</a:t>
            </a:r>
          </a:p>
          <a:p>
            <a:pPr marL="742950" marR="0" lvl="1" indent="-285750" algn="l" rtl="0">
              <a:spcBef>
                <a:spcPts val="300"/>
              </a:spcBef>
              <a:buClr>
                <a:schemeClr val="accent1"/>
              </a:buClr>
              <a:buSzPct val="100000"/>
              <a:buFont typeface="Verdana"/>
              <a:buChar char="–"/>
            </a:pPr>
            <a:r>
              <a:rPr lang="en" sz="1800" b="0" i="0" u="none" strike="noStrike" cap="none" baseline="0" dirty="0">
                <a:solidFill>
                  <a:srgbClr val="FFFFFF"/>
                </a:solidFill>
                <a:latin typeface="Arial"/>
                <a:ea typeface="Arial"/>
                <a:cs typeface="Arial"/>
                <a:sym typeface="Arial"/>
              </a:rPr>
              <a:t>Tomcat from the java buildpack “knows” how to use the service</a:t>
            </a:r>
          </a:p>
          <a:p>
            <a:pPr marL="742950" marR="0" lvl="1" indent="-285750" algn="l" rtl="0">
              <a:spcBef>
                <a:spcPts val="300"/>
              </a:spcBef>
              <a:buClr>
                <a:schemeClr val="accent1"/>
              </a:buClr>
              <a:buSzPct val="100000"/>
              <a:buFont typeface="Verdana"/>
              <a:buChar char="–"/>
            </a:pPr>
            <a:r>
              <a:rPr lang="en" sz="1800" b="0" i="0" u="none" strike="noStrike" cap="none" baseline="0" dirty="0">
                <a:solidFill>
                  <a:srgbClr val="FFFFFF"/>
                </a:solidFill>
                <a:latin typeface="Arial"/>
                <a:ea typeface="Arial"/>
                <a:cs typeface="Arial"/>
                <a:sym typeface="Arial"/>
              </a:rPr>
              <a:t>GemFire pre-configured for session replication</a:t>
            </a:r>
          </a:p>
          <a:p>
            <a:pPr marL="228600" marR="0" lvl="0" indent="-228600" algn="l" rtl="0">
              <a:spcBef>
                <a:spcPts val="1200"/>
              </a:spcBef>
              <a:buClr>
                <a:schemeClr val="accent1"/>
              </a:buClr>
              <a:buSzPct val="100000"/>
              <a:buFont typeface="Noto Symbol"/>
              <a:buChar char="•"/>
            </a:pPr>
            <a:r>
              <a:rPr lang="en" sz="1800" b="0" i="0" u="none" strike="noStrike" cap="none" baseline="0" dirty="0">
                <a:solidFill>
                  <a:srgbClr val="FFFFFF"/>
                </a:solidFill>
                <a:latin typeface="Arial"/>
                <a:ea typeface="Arial"/>
                <a:cs typeface="Arial"/>
                <a:sym typeface="Arial"/>
              </a:rPr>
              <a:t>Session state management independent from app servers</a:t>
            </a:r>
          </a:p>
          <a:p>
            <a:pPr marL="742950" marR="0" lvl="1" indent="-285750" algn="l" rtl="0">
              <a:spcBef>
                <a:spcPts val="300"/>
              </a:spcBef>
              <a:buClr>
                <a:schemeClr val="accent1"/>
              </a:buClr>
              <a:buSzPct val="100000"/>
              <a:buFont typeface="Verdana"/>
              <a:buChar char="–"/>
            </a:pPr>
            <a:r>
              <a:rPr lang="en" sz="1800" b="0" i="0" u="none" strike="noStrike" cap="none" baseline="0" dirty="0">
                <a:solidFill>
                  <a:srgbClr val="FFFFFF"/>
                </a:solidFill>
                <a:latin typeface="Arial"/>
                <a:ea typeface="Arial"/>
                <a:cs typeface="Arial"/>
                <a:sym typeface="Arial"/>
              </a:rPr>
              <a:t>App servers can come and go without affecting session lifetime</a:t>
            </a:r>
          </a:p>
          <a:p>
            <a:pPr marL="742950" marR="0" lvl="1" indent="-285750" algn="l" rtl="0">
              <a:spcBef>
                <a:spcPts val="300"/>
              </a:spcBef>
              <a:buClr>
                <a:schemeClr val="accent1"/>
              </a:buClr>
              <a:buSzPct val="100000"/>
              <a:buFont typeface="Verdana"/>
              <a:buChar char="–"/>
            </a:pPr>
            <a:r>
              <a:rPr lang="en" sz="1800" b="0" i="0" u="none" strike="noStrike" cap="none" baseline="0" dirty="0">
                <a:solidFill>
                  <a:srgbClr val="FFFFFF"/>
                </a:solidFill>
                <a:latin typeface="Arial"/>
                <a:ea typeface="Arial"/>
                <a:cs typeface="Arial"/>
                <a:sym typeface="Arial"/>
              </a:rPr>
              <a:t>Not affected by load balancing</a:t>
            </a:r>
          </a:p>
          <a:p>
            <a:pPr marL="228600" marR="0" lvl="0" indent="-76200" algn="l" rtl="0">
              <a:spcBef>
                <a:spcPts val="1200"/>
              </a:spcBef>
              <a:buClr>
                <a:schemeClr val="accent1"/>
              </a:buClr>
              <a:buFont typeface="Noto Symbol"/>
              <a:buNone/>
            </a:pPr>
            <a:endParaRPr sz="1800" b="0" i="0" u="none" strike="noStrike" cap="none" baseline="0" dirty="0">
              <a:solidFill>
                <a:srgbClr val="FFFFFF"/>
              </a:solidFill>
              <a:latin typeface="Arial"/>
              <a:ea typeface="Arial"/>
              <a:cs typeface="Arial"/>
              <a:sym typeface="Arial"/>
            </a:endParaRPr>
          </a:p>
        </p:txBody>
      </p:sp>
      <p:pic>
        <p:nvPicPr>
          <p:cNvPr id="212" name="Shape 212"/>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8151562" y="100887"/>
            <a:ext cx="909625" cy="909625"/>
          </a:xfrm>
          <a:prstGeom prst="rect">
            <a:avLst/>
          </a:prstGeom>
          <a:noFill/>
          <a:ln>
            <a:noFill/>
          </a:ln>
        </p:spPr>
      </p:pic>
    </p:spTree>
    <p:extLst>
      <p:ext uri="{BB962C8B-B14F-4D97-AF65-F5344CB8AC3E}">
        <p14:creationId xmlns:p14="http://schemas.microsoft.com/office/powerpoint/2010/main" val="18451153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2" name="pasted-image.pdf"/>
          <p:cNvPicPr/>
          <p:nvPr/>
        </p:nvPicPr>
        <p:blipFill>
          <a:blip r:embed="rId3">
            <a:lum bright="70000" contrast="-70000"/>
            <a:extLst/>
          </a:blip>
          <a:stretch>
            <a:fillRect/>
          </a:stretch>
        </p:blipFill>
        <p:spPr>
          <a:xfrm>
            <a:off x="6849439" y="2271745"/>
            <a:ext cx="850901" cy="1016001"/>
          </a:xfrm>
          <a:prstGeom prst="rect">
            <a:avLst/>
          </a:prstGeom>
          <a:ln w="12700">
            <a:miter lim="400000"/>
          </a:ln>
        </p:spPr>
      </p:pic>
      <p:pic>
        <p:nvPicPr>
          <p:cNvPr id="153" name="pasted-image.pdf"/>
          <p:cNvPicPr/>
          <p:nvPr/>
        </p:nvPicPr>
        <p:blipFill>
          <a:blip r:embed="rId4">
            <a:lum bright="70000" contrast="-70000"/>
            <a:extLst/>
          </a:blip>
          <a:stretch>
            <a:fillRect/>
          </a:stretch>
        </p:blipFill>
        <p:spPr>
          <a:xfrm>
            <a:off x="5244453" y="2408484"/>
            <a:ext cx="546101" cy="914401"/>
          </a:xfrm>
          <a:prstGeom prst="rect">
            <a:avLst/>
          </a:prstGeom>
          <a:ln w="12700">
            <a:miter lim="400000"/>
          </a:ln>
        </p:spPr>
      </p:pic>
      <p:pic>
        <p:nvPicPr>
          <p:cNvPr id="154" name="pasted-image.pdf"/>
          <p:cNvPicPr/>
          <p:nvPr/>
        </p:nvPicPr>
        <p:blipFill>
          <a:blip r:embed="rId5">
            <a:lum bright="70000" contrast="-70000"/>
            <a:extLst/>
          </a:blip>
          <a:stretch>
            <a:fillRect/>
          </a:stretch>
        </p:blipFill>
        <p:spPr>
          <a:xfrm>
            <a:off x="3356439" y="2351334"/>
            <a:ext cx="825501" cy="1003301"/>
          </a:xfrm>
          <a:prstGeom prst="rect">
            <a:avLst/>
          </a:prstGeom>
          <a:ln w="12700">
            <a:miter lim="400000"/>
          </a:ln>
        </p:spPr>
      </p:pic>
      <p:pic>
        <p:nvPicPr>
          <p:cNvPr id="155" name="pasted-image.pdf"/>
          <p:cNvPicPr/>
          <p:nvPr/>
        </p:nvPicPr>
        <p:blipFill>
          <a:blip r:embed="rId6">
            <a:lum bright="70000" contrast="-70000"/>
            <a:extLst/>
          </a:blip>
          <a:stretch>
            <a:fillRect/>
          </a:stretch>
        </p:blipFill>
        <p:spPr>
          <a:xfrm>
            <a:off x="1443025" y="2374900"/>
            <a:ext cx="850901" cy="1028700"/>
          </a:xfrm>
          <a:prstGeom prst="rect">
            <a:avLst/>
          </a:prstGeom>
          <a:ln w="12700">
            <a:miter lim="400000"/>
          </a:ln>
        </p:spPr>
      </p:pic>
      <p:sp>
        <p:nvSpPr>
          <p:cNvPr id="156" name="Shape 156"/>
          <p:cNvSpPr>
            <a:spLocks noGrp="1"/>
          </p:cNvSpPr>
          <p:nvPr>
            <p:ph type="title"/>
          </p:nvPr>
        </p:nvSpPr>
        <p:spPr>
          <a:prstGeom prst="rect">
            <a:avLst/>
          </a:prstGeom>
        </p:spPr>
        <p:txBody>
          <a:bodyPr/>
          <a:lstStyle/>
          <a:p>
            <a:pPr lvl="0">
              <a:defRPr sz="1800">
                <a:solidFill>
                  <a:srgbClr val="000000"/>
                </a:solidFill>
                <a:uFillTx/>
              </a:defRPr>
            </a:pPr>
            <a:r>
              <a:rPr sz="3200" dirty="0">
                <a:solidFill>
                  <a:srgbClr val="008881"/>
                </a:solidFill>
                <a:uFill>
                  <a:solidFill>
                    <a:srgbClr val="008881"/>
                  </a:solidFill>
                </a:uFill>
              </a:rPr>
              <a:t>Diversity of </a:t>
            </a:r>
            <a:r>
              <a:rPr lang="en-US" sz="3200" dirty="0" smtClean="0">
                <a:solidFill>
                  <a:srgbClr val="008881"/>
                </a:solidFill>
                <a:uFill>
                  <a:solidFill>
                    <a:srgbClr val="008881"/>
                  </a:solidFill>
                </a:uFill>
              </a:rPr>
              <a:t>cl</a:t>
            </a:r>
            <a:r>
              <a:rPr sz="3200" dirty="0" smtClean="0">
                <a:solidFill>
                  <a:srgbClr val="008881"/>
                </a:solidFill>
                <a:uFill>
                  <a:solidFill>
                    <a:srgbClr val="008881"/>
                  </a:solidFill>
                </a:uFill>
              </a:rPr>
              <a:t>ients</a:t>
            </a:r>
            <a:r>
              <a:rPr lang="en-US" sz="3200" dirty="0" smtClean="0">
                <a:solidFill>
                  <a:srgbClr val="008881"/>
                </a:solidFill>
                <a:uFill>
                  <a:solidFill>
                    <a:srgbClr val="008881"/>
                  </a:solidFill>
                </a:uFill>
              </a:rPr>
              <a:t>, more load</a:t>
            </a:r>
            <a:endParaRPr sz="3200" dirty="0">
              <a:solidFill>
                <a:srgbClr val="008881"/>
              </a:solidFill>
              <a:uFill>
                <a:solidFill>
                  <a:srgbClr val="008881"/>
                </a:solidFill>
              </a:uFill>
            </a:endParaRPr>
          </a:p>
        </p:txBody>
      </p:sp>
      <p:sp>
        <p:nvSpPr>
          <p:cNvPr id="157" name="Shape 157"/>
          <p:cNvSpPr>
            <a:spLocks noGrp="1"/>
          </p:cNvSpPr>
          <p:nvPr>
            <p:ph type="sldNum" sz="quarter" idx="4294967295"/>
          </p:nvPr>
        </p:nvSpPr>
        <p:spPr>
          <a:xfrm>
            <a:off x="8553450" y="5021495"/>
            <a:ext cx="533400" cy="12700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23</a:t>
            </a:fld>
            <a:endParaRPr sz="800">
              <a:solidFill>
                <a:srgbClr val="808080"/>
              </a:solidFill>
              <a:uFill>
                <a:solidFill>
                  <a:srgbClr val="808080"/>
                </a:solidFill>
              </a:uFill>
            </a:endParaRPr>
          </a:p>
        </p:txBody>
      </p:sp>
      <p:sp>
        <p:nvSpPr>
          <p:cNvPr id="158" name="Shape 158"/>
          <p:cNvSpPr/>
          <p:nvPr/>
        </p:nvSpPr>
        <p:spPr>
          <a:xfrm>
            <a:off x="479806" y="3673159"/>
            <a:ext cx="6453047" cy="307777"/>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a:latin typeface="Avenir Next Regular"/>
                <a:ea typeface="Avenir Next Regular"/>
                <a:cs typeface="Avenir Next Regular"/>
                <a:sym typeface="Avenir Next Regular"/>
              </a:defRPr>
            </a:lvl1pPr>
          </a:lstStyle>
          <a:p>
            <a:pPr lvl="0">
              <a:defRPr>
                <a:solidFill>
                  <a:srgbClr val="000000"/>
                </a:solidFill>
                <a:uFillTx/>
              </a:defRPr>
            </a:pPr>
            <a:r>
              <a:rPr dirty="0">
                <a:solidFill>
                  <a:srgbClr val="FFFFFF"/>
                </a:solidFill>
                <a:uFill>
                  <a:solidFill>
                    <a:srgbClr val="4D4D4D"/>
                  </a:solidFill>
                </a:uFill>
              </a:rPr>
              <a:t>http://money.cnn.com/2014/02/28/technology/mobile/mobile-apps-internet/</a:t>
            </a:r>
          </a:p>
        </p:txBody>
      </p:sp>
      <p:sp>
        <p:nvSpPr>
          <p:cNvPr id="159" name="Shape 159"/>
          <p:cNvSpPr/>
          <p:nvPr/>
        </p:nvSpPr>
        <p:spPr>
          <a:xfrm>
            <a:off x="146481" y="1061400"/>
            <a:ext cx="8673670" cy="523220"/>
          </a:xfrm>
          <a:prstGeom prst="rect">
            <a:avLst/>
          </a:prstGeom>
          <a:ln w="12700">
            <a:miter lim="400000"/>
          </a:ln>
          <a:extLst>
            <a:ext uri="{C572A759-6A51-4108-AA02-DFA0A04FC94B}">
              <ma14:wrappingTextBoxFlag xmlns:ma14="http://schemas.microsoft.com/office/mac/drawingml/2011/main" val="1"/>
            </a:ext>
          </a:extLst>
        </p:spPr>
        <p:txBody>
          <a:bodyPr wrap="square" lIns="45719" rIns="45719">
            <a:spAutoFit/>
          </a:bodyPr>
          <a:lstStyle>
            <a:lvl1pPr algn="ctr">
              <a:defRPr i="1">
                <a:latin typeface="Avenir Next Regular"/>
                <a:ea typeface="Avenir Next Regular"/>
                <a:cs typeface="Avenir Next Regular"/>
                <a:sym typeface="Avenir Next Regular"/>
              </a:defRPr>
            </a:lvl1pPr>
          </a:lstStyle>
          <a:p>
            <a:pPr lvl="0">
              <a:defRPr i="0">
                <a:solidFill>
                  <a:srgbClr val="000000"/>
                </a:solidFill>
                <a:uFillTx/>
              </a:defRPr>
            </a:pPr>
            <a:r>
              <a:rPr i="1" dirty="0">
                <a:solidFill>
                  <a:srgbClr val="FFFFFF"/>
                </a:solidFill>
                <a:uFill>
                  <a:solidFill>
                    <a:srgbClr val="4D4D4D"/>
                  </a:solidFill>
                </a:uFill>
              </a:rPr>
              <a:t>In January 2014, mobile devices accounted for 55% of Internet usage in the United States. Apps made up 47% of Internet traffic and 8% of traffic came from mobile browsers.</a:t>
            </a:r>
          </a:p>
        </p:txBody>
      </p:sp>
    </p:spTree>
    <p:extLst>
      <p:ext uri="{BB962C8B-B14F-4D97-AF65-F5344CB8AC3E}">
        <p14:creationId xmlns:p14="http://schemas.microsoft.com/office/powerpoint/2010/main" val="407545200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solidFill>
                  <a:srgbClr val="2C95DD"/>
                </a:solidFill>
              </a:rPr>
              <a:t>Push</a:t>
            </a:r>
            <a:r>
              <a:rPr lang="en-US" dirty="0" smtClean="0"/>
              <a:t> </a:t>
            </a:r>
            <a:r>
              <a:rPr lang="en-US" sz="2800" dirty="0">
                <a:solidFill>
                  <a:srgbClr val="2C95DD"/>
                </a:solidFill>
              </a:rPr>
              <a:t>Notifications</a:t>
            </a:r>
          </a:p>
        </p:txBody>
      </p:sp>
      <p:sp>
        <p:nvSpPr>
          <p:cNvPr id="3" name="Content Placeholder 2"/>
          <p:cNvSpPr>
            <a:spLocks noGrp="1"/>
          </p:cNvSpPr>
          <p:nvPr>
            <p:ph sz="quarter" idx="4294967295"/>
          </p:nvPr>
        </p:nvSpPr>
        <p:spPr>
          <a:xfrm>
            <a:off x="352200" y="869950"/>
            <a:ext cx="6250478" cy="3382962"/>
          </a:xfrm>
          <a:prstGeom prst="rect">
            <a:avLst/>
          </a:prstGeom>
        </p:spPr>
        <p:txBody>
          <a:bodyPr/>
          <a:lstStyle/>
          <a:p>
            <a:r>
              <a:rPr lang="en-US" sz="2000" dirty="0" smtClean="0">
                <a:solidFill>
                  <a:srgbClr val="FFFFFF"/>
                </a:solidFill>
              </a:rPr>
              <a:t>Problem</a:t>
            </a:r>
          </a:p>
          <a:p>
            <a:pPr marL="285750" lvl="1" indent="-285750">
              <a:buFont typeface="Arial"/>
              <a:buChar char="•"/>
            </a:pPr>
            <a:r>
              <a:rPr lang="en-US" sz="1800" dirty="0" smtClean="0">
                <a:solidFill>
                  <a:srgbClr val="FFFFFF"/>
                </a:solidFill>
              </a:rPr>
              <a:t>Push is difficult to implement across platforms and at scale</a:t>
            </a:r>
          </a:p>
          <a:p>
            <a:pPr marL="285750" lvl="1" indent="-285750">
              <a:buFont typeface="Arial"/>
              <a:buChar char="•"/>
            </a:pPr>
            <a:r>
              <a:rPr lang="en-US" sz="1800" dirty="0" smtClean="0">
                <a:solidFill>
                  <a:srgbClr val="FFFFFF"/>
                </a:solidFill>
              </a:rPr>
              <a:t>Most existing push solutions are public / shared</a:t>
            </a:r>
          </a:p>
          <a:p>
            <a:pPr marL="285750" lvl="2" indent="-285750">
              <a:buFont typeface="Arial"/>
              <a:buChar char="•"/>
            </a:pPr>
            <a:r>
              <a:rPr lang="en-US" sz="1800" dirty="0" smtClean="0">
                <a:solidFill>
                  <a:srgbClr val="FFFFFF"/>
                </a:solidFill>
              </a:rPr>
              <a:t>Data owned by </a:t>
            </a:r>
            <a:r>
              <a:rPr lang="en-US" sz="1800" dirty="0" err="1" smtClean="0">
                <a:solidFill>
                  <a:srgbClr val="FFFFFF"/>
                </a:solidFill>
              </a:rPr>
              <a:t>SaaS</a:t>
            </a:r>
            <a:r>
              <a:rPr lang="en-US" sz="1800" dirty="0" smtClean="0">
                <a:solidFill>
                  <a:srgbClr val="FFFFFF"/>
                </a:solidFill>
              </a:rPr>
              <a:t> provider and cannot be fully leveraged by enterprise</a:t>
            </a:r>
          </a:p>
          <a:p>
            <a:pPr marL="285750" lvl="1" indent="-285750">
              <a:buFont typeface="Arial"/>
              <a:buChar char="•"/>
            </a:pPr>
            <a:r>
              <a:rPr lang="en-US" sz="1800" dirty="0" smtClean="0">
                <a:solidFill>
                  <a:srgbClr val="FFFFFF"/>
                </a:solidFill>
              </a:rPr>
              <a:t>Difficult to integrate </a:t>
            </a:r>
            <a:r>
              <a:rPr lang="en-US" sz="1800" dirty="0" err="1" smtClean="0">
                <a:solidFill>
                  <a:srgbClr val="FFFFFF"/>
                </a:solidFill>
              </a:rPr>
              <a:t>SaaS</a:t>
            </a:r>
            <a:r>
              <a:rPr lang="en-US" sz="1800" dirty="0" smtClean="0">
                <a:solidFill>
                  <a:srgbClr val="FFFFFF"/>
                </a:solidFill>
              </a:rPr>
              <a:t> push providers with services behind the firewall</a:t>
            </a:r>
          </a:p>
          <a:p>
            <a:pPr lvl="1"/>
            <a:endParaRPr lang="en-US" sz="1800" dirty="0" smtClean="0">
              <a:solidFill>
                <a:srgbClr val="FFFFFF"/>
              </a:solidFill>
            </a:endParaRPr>
          </a:p>
          <a:p>
            <a:r>
              <a:rPr lang="en-US" sz="2000" dirty="0">
                <a:solidFill>
                  <a:srgbClr val="FFFFFF"/>
                </a:solidFill>
              </a:rPr>
              <a:t>Solution / Benefits</a:t>
            </a:r>
          </a:p>
          <a:p>
            <a:pPr marL="285750" lvl="1" indent="-285750">
              <a:buFont typeface="Arial"/>
              <a:buChar char="•"/>
            </a:pPr>
            <a:r>
              <a:rPr lang="en-US" sz="1800" dirty="0">
                <a:solidFill>
                  <a:srgbClr val="FFFFFF"/>
                </a:solidFill>
              </a:rPr>
              <a:t>Dedicated, comprehensive solution built to scale</a:t>
            </a:r>
          </a:p>
          <a:p>
            <a:pPr marL="285750" lvl="2" indent="-285750">
              <a:buFont typeface="Arial"/>
              <a:buChar char="•"/>
            </a:pPr>
            <a:r>
              <a:rPr lang="en-US" sz="1800" dirty="0">
                <a:solidFill>
                  <a:srgbClr val="FFFFFF"/>
                </a:solidFill>
              </a:rPr>
              <a:t>Full control of data and comprehensive logging / tracing</a:t>
            </a:r>
          </a:p>
          <a:p>
            <a:pPr marL="285750" lvl="2" indent="-285750">
              <a:buFont typeface="Arial"/>
              <a:buChar char="•"/>
            </a:pPr>
            <a:r>
              <a:rPr lang="en-US" sz="1800" dirty="0">
                <a:solidFill>
                  <a:srgbClr val="FFFFFF"/>
                </a:solidFill>
              </a:rPr>
              <a:t>Direct integration with enterprise services</a:t>
            </a:r>
          </a:p>
          <a:p>
            <a:pPr marL="342900" indent="-342900">
              <a:buFont typeface="Arial"/>
              <a:buChar char="•"/>
            </a:pPr>
            <a:endParaRPr lang="en-US" sz="2200" dirty="0" smtClean="0">
              <a:solidFill>
                <a:srgbClr val="FFFFFF"/>
              </a:solidFill>
            </a:endParaRPr>
          </a:p>
          <a:p>
            <a:endParaRPr lang="en-US" sz="2000" dirty="0">
              <a:solidFill>
                <a:srgbClr val="FFFFFF"/>
              </a:solidFill>
            </a:endParaRPr>
          </a:p>
        </p:txBody>
      </p:sp>
      <p:pic>
        <p:nvPicPr>
          <p:cNvPr id="4" name="Picture 3" descr="notifcations.png"/>
          <p:cNvPicPr>
            <a:picLocks noChangeAspect="1"/>
          </p:cNvPicPr>
          <p:nvPr/>
        </p:nvPicPr>
        <p:blipFill>
          <a:blip r:embed="rId3">
            <a:extLst>
              <a:ext uri="{BEBA8EAE-BF5A-486C-A8C5-ECC9F3942E4B}">
                <a14:imgProps xmlns:a14="http://schemas.microsoft.com/office/drawing/2010/main">
                  <a14:imgLayer r:embed="rId4">
                    <a14:imgEffect>
                      <a14:sharpenSoften amount="30000"/>
                    </a14:imgEffect>
                    <a14:imgEffect>
                      <a14:brightnessContrast bright="39000"/>
                    </a14:imgEffect>
                  </a14:imgLayer>
                </a14:imgProps>
              </a:ext>
              <a:ext uri="{28A0092B-C50C-407E-A947-70E740481C1C}">
                <a14:useLocalDpi xmlns:a14="http://schemas.microsoft.com/office/drawing/2010/main" val="0"/>
              </a:ext>
            </a:extLst>
          </a:blip>
          <a:stretch>
            <a:fillRect/>
          </a:stretch>
        </p:blipFill>
        <p:spPr>
          <a:xfrm>
            <a:off x="6860595" y="92065"/>
            <a:ext cx="2077171" cy="4385137"/>
          </a:xfrm>
          <a:prstGeom prst="rect">
            <a:avLst/>
          </a:prstGeom>
          <a:effectLst>
            <a:outerShdw blurRad="50800" dist="38100" dir="2700000" sx="102000" sy="102000" algn="tl" rotWithShape="0">
              <a:schemeClr val="bg1">
                <a:alpha val="43000"/>
              </a:schemeClr>
            </a:outerShdw>
          </a:effectLst>
        </p:spPr>
      </p:pic>
    </p:spTree>
    <p:extLst>
      <p:ext uri="{BB962C8B-B14F-4D97-AF65-F5344CB8AC3E}">
        <p14:creationId xmlns:p14="http://schemas.microsoft.com/office/powerpoint/2010/main" val="901548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solidFill>
                  <a:srgbClr val="2C95DD"/>
                </a:solidFill>
              </a:rPr>
              <a:t>App Distribution</a:t>
            </a:r>
          </a:p>
        </p:txBody>
      </p:sp>
      <p:sp>
        <p:nvSpPr>
          <p:cNvPr id="3" name="Content Placeholder 2"/>
          <p:cNvSpPr>
            <a:spLocks noGrp="1"/>
          </p:cNvSpPr>
          <p:nvPr>
            <p:ph sz="quarter" idx="4294967295"/>
          </p:nvPr>
        </p:nvSpPr>
        <p:spPr>
          <a:xfrm>
            <a:off x="108003" y="977820"/>
            <a:ext cx="3535948" cy="3813411"/>
          </a:xfrm>
          <a:prstGeom prst="rect">
            <a:avLst/>
          </a:prstGeom>
        </p:spPr>
        <p:txBody>
          <a:bodyPr/>
          <a:lstStyle/>
          <a:p>
            <a:r>
              <a:rPr lang="en-US" sz="2000" b="1" dirty="0" smtClean="0">
                <a:solidFill>
                  <a:srgbClr val="FFFFFF"/>
                </a:solidFill>
              </a:rPr>
              <a:t>Problem</a:t>
            </a:r>
          </a:p>
          <a:p>
            <a:pPr marL="285750" lvl="1" indent="-285750">
              <a:buFont typeface="Arial"/>
              <a:buChar char="•"/>
            </a:pPr>
            <a:r>
              <a:rPr lang="en-US" sz="1800" dirty="0" smtClean="0">
                <a:solidFill>
                  <a:srgbClr val="FFFFFF"/>
                </a:solidFill>
              </a:rPr>
              <a:t>Extensive user testing of apps is critical to success</a:t>
            </a:r>
          </a:p>
          <a:p>
            <a:pPr marL="285750" lvl="1" indent="-285750">
              <a:buFont typeface="Arial"/>
              <a:buChar char="•"/>
            </a:pPr>
            <a:r>
              <a:rPr lang="en-US" sz="1800" dirty="0" smtClean="0">
                <a:solidFill>
                  <a:srgbClr val="FFFFFF"/>
                </a:solidFill>
              </a:rPr>
              <a:t>Difficult to distribute pre-release apps to test users</a:t>
            </a:r>
          </a:p>
          <a:p>
            <a:pPr marL="285750" lvl="1" indent="-285750">
              <a:buFont typeface="Arial"/>
              <a:buChar char="•"/>
            </a:pPr>
            <a:r>
              <a:rPr lang="en-US" sz="1800" dirty="0" smtClean="0">
                <a:solidFill>
                  <a:srgbClr val="FFFFFF"/>
                </a:solidFill>
              </a:rPr>
              <a:t>Existing solutions are public cloud</a:t>
            </a:r>
          </a:p>
          <a:p>
            <a:pPr lvl="1"/>
            <a:endParaRPr lang="en-US" sz="1800" dirty="0" smtClean="0">
              <a:solidFill>
                <a:srgbClr val="FFFFFF"/>
              </a:solidFill>
            </a:endParaRPr>
          </a:p>
          <a:p>
            <a:r>
              <a:rPr lang="en-US" sz="2000" b="1" dirty="0">
                <a:solidFill>
                  <a:srgbClr val="FFFFFF"/>
                </a:solidFill>
              </a:rPr>
              <a:t>Solution / Benefits</a:t>
            </a:r>
          </a:p>
          <a:p>
            <a:pPr marL="285750" lvl="1" indent="-285750">
              <a:buFont typeface="Arial"/>
              <a:buChar char="•"/>
            </a:pPr>
            <a:r>
              <a:rPr lang="en-US" sz="1800" dirty="0">
                <a:solidFill>
                  <a:srgbClr val="FFFFFF"/>
                </a:solidFill>
              </a:rPr>
              <a:t>Easy OTA app distribution</a:t>
            </a:r>
          </a:p>
          <a:p>
            <a:pPr marL="285750" lvl="1" indent="-285750">
              <a:buFont typeface="Arial"/>
              <a:buChar char="•"/>
            </a:pPr>
            <a:r>
              <a:rPr lang="en-US" sz="1800" dirty="0">
                <a:solidFill>
                  <a:srgbClr val="FFFFFF"/>
                </a:solidFill>
              </a:rPr>
              <a:t>User / team management</a:t>
            </a:r>
          </a:p>
          <a:p>
            <a:pPr marL="285750" lvl="1" indent="-285750">
              <a:buFont typeface="Arial"/>
              <a:buChar char="•"/>
            </a:pPr>
            <a:r>
              <a:rPr lang="en-US" sz="1800" dirty="0">
                <a:solidFill>
                  <a:srgbClr val="FFFFFF"/>
                </a:solidFill>
              </a:rPr>
              <a:t>Supports all major platforms</a:t>
            </a:r>
          </a:p>
          <a:p>
            <a:pPr marL="285750" lvl="1" indent="-285750">
              <a:buFont typeface="Arial"/>
              <a:buChar char="•"/>
            </a:pPr>
            <a:r>
              <a:rPr lang="en-US" sz="1800" dirty="0">
                <a:solidFill>
                  <a:srgbClr val="FFFFFF"/>
                </a:solidFill>
              </a:rPr>
              <a:t>Private cloud for </a:t>
            </a:r>
            <a:r>
              <a:rPr lang="en-US" sz="1800" dirty="0" smtClean="0">
                <a:solidFill>
                  <a:srgbClr val="FFFFFF"/>
                </a:solidFill>
              </a:rPr>
              <a:t>management</a:t>
            </a:r>
            <a:endParaRPr lang="en-US" sz="1800" dirty="0">
              <a:solidFill>
                <a:srgbClr val="FFFFFF"/>
              </a:solidFill>
            </a:endParaRPr>
          </a:p>
          <a:p>
            <a:endParaRPr lang="en-US" sz="2200" dirty="0" smtClean="0">
              <a:solidFill>
                <a:srgbClr val="FFFFFF"/>
              </a:solidFill>
            </a:endParaRPr>
          </a:p>
        </p:txBody>
      </p:sp>
      <p:pic>
        <p:nvPicPr>
          <p:cNvPr id="4" name="Picture 3" descr="app-dis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37891" y="785936"/>
            <a:ext cx="5406109" cy="3759689"/>
          </a:xfrm>
          <a:prstGeom prst="rect">
            <a:avLst/>
          </a:prstGeom>
          <a:solidFill>
            <a:schemeClr val="bg1">
              <a:lumMod val="75000"/>
            </a:schemeClr>
          </a:solidFill>
        </p:spPr>
      </p:pic>
    </p:spTree>
    <p:extLst>
      <p:ext uri="{BB962C8B-B14F-4D97-AF65-F5344CB8AC3E}">
        <p14:creationId xmlns:p14="http://schemas.microsoft.com/office/powerpoint/2010/main" val="3368901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Tree>
    <p:extLst>
      <p:ext uri="{BB962C8B-B14F-4D97-AF65-F5344CB8AC3E}">
        <p14:creationId xmlns:p14="http://schemas.microsoft.com/office/powerpoint/2010/main" val="2366141541"/>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MP900289335.JPG"/>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78559" y="1333244"/>
            <a:ext cx="4905594" cy="2757494"/>
          </a:xfrm>
          <a:prstGeom prst="rect">
            <a:avLst/>
          </a:prstGeom>
        </p:spPr>
      </p:pic>
      <p:sp>
        <p:nvSpPr>
          <p:cNvPr id="2" name="Title 1"/>
          <p:cNvSpPr>
            <a:spLocks noGrp="1"/>
          </p:cNvSpPr>
          <p:nvPr>
            <p:ph type="title"/>
          </p:nvPr>
        </p:nvSpPr>
        <p:spPr/>
        <p:txBody>
          <a:bodyPr/>
          <a:lstStyle/>
          <a:p>
            <a:r>
              <a:rPr lang="en-US" sz="2800" dirty="0">
                <a:solidFill>
                  <a:srgbClr val="2C95DD"/>
                </a:solidFill>
              </a:rPr>
              <a:t>Two</a:t>
            </a:r>
            <a:r>
              <a:rPr lang="en-US" dirty="0" smtClean="0"/>
              <a:t> </a:t>
            </a:r>
            <a:r>
              <a:rPr lang="en-US" sz="2800" dirty="0">
                <a:solidFill>
                  <a:srgbClr val="2C95DD"/>
                </a:solidFill>
              </a:rPr>
              <a:t>Types of Services</a:t>
            </a:r>
          </a:p>
        </p:txBody>
      </p:sp>
      <p:sp>
        <p:nvSpPr>
          <p:cNvPr id="6" name="Text Placeholder 2"/>
          <p:cNvSpPr txBox="1">
            <a:spLocks/>
          </p:cNvSpPr>
          <p:nvPr/>
        </p:nvSpPr>
        <p:spPr>
          <a:xfrm>
            <a:off x="5423626" y="1204625"/>
            <a:ext cx="3551658" cy="3393599"/>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pPr marL="342900" indent="-342900">
              <a:buClr>
                <a:schemeClr val="bg2"/>
              </a:buClr>
              <a:buSzPct val="100000"/>
              <a:buFont typeface="Arial"/>
              <a:buChar char="•"/>
            </a:pPr>
            <a:r>
              <a:rPr lang="en-US" sz="2400" b="1" dirty="0" smtClean="0">
                <a:solidFill>
                  <a:srgbClr val="FFFFFF"/>
                </a:solidFill>
              </a:rPr>
              <a:t>Managed</a:t>
            </a:r>
            <a:r>
              <a:rPr lang="en-US" sz="2400" dirty="0" smtClean="0">
                <a:solidFill>
                  <a:srgbClr val="FFFFFF"/>
                </a:solidFill>
              </a:rPr>
              <a:t> - Fully integrated, with full lifecycle management</a:t>
            </a:r>
          </a:p>
          <a:p>
            <a:pPr marL="342900" indent="-342900">
              <a:buClr>
                <a:schemeClr val="bg2"/>
              </a:buClr>
              <a:buSzPct val="100000"/>
              <a:buFont typeface="Arial"/>
              <a:buChar char="•"/>
            </a:pPr>
            <a:endParaRPr lang="en-US" sz="2400" dirty="0">
              <a:solidFill>
                <a:srgbClr val="FFFFFF"/>
              </a:solidFill>
            </a:endParaRPr>
          </a:p>
          <a:p>
            <a:pPr marL="342900" indent="-342900">
              <a:buClr>
                <a:schemeClr val="bg2"/>
              </a:buClr>
              <a:buSzPct val="100000"/>
              <a:buFont typeface="Arial"/>
              <a:buChar char="•"/>
            </a:pPr>
            <a:r>
              <a:rPr lang="en-US" sz="2400" b="1" dirty="0" smtClean="0">
                <a:solidFill>
                  <a:srgbClr val="FFFFFF"/>
                </a:solidFill>
              </a:rPr>
              <a:t>User-Provided </a:t>
            </a:r>
            <a:r>
              <a:rPr lang="en-US" sz="2400" dirty="0" smtClean="0">
                <a:solidFill>
                  <a:srgbClr val="FFFFFF"/>
                </a:solidFill>
              </a:rPr>
              <a:t>– Created and managed external to the platform</a:t>
            </a:r>
            <a:endParaRPr lang="en-US" sz="2400" dirty="0">
              <a:solidFill>
                <a:srgbClr val="FFFFFF"/>
              </a:solidFill>
            </a:endParaRPr>
          </a:p>
        </p:txBody>
      </p:sp>
    </p:spTree>
    <p:extLst>
      <p:ext uri="{BB962C8B-B14F-4D97-AF65-F5344CB8AC3E}">
        <p14:creationId xmlns:p14="http://schemas.microsoft.com/office/powerpoint/2010/main" val="326783445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Rectangle 11"/>
          <p:cNvSpPr>
            <a:spLocks/>
          </p:cNvSpPr>
          <p:nvPr/>
        </p:nvSpPr>
        <p:spPr bwMode="auto">
          <a:xfrm>
            <a:off x="2856693" y="2264840"/>
            <a:ext cx="2684753" cy="2211787"/>
          </a:xfrm>
          <a:prstGeom prst="rect">
            <a:avLst/>
          </a:prstGeom>
          <a:solidFill>
            <a:schemeClr val="bg1">
              <a:lumMod val="75000"/>
            </a:schemeClr>
          </a:solidFill>
          <a:ln w="38100" cap="flat" cmpd="sng">
            <a:solidFill>
              <a:schemeClr val="bg1"/>
            </a:solidFill>
            <a:prstDash val="solid"/>
            <a:miter lim="0"/>
            <a:headEnd type="none" w="med" len="med"/>
            <a:tailEnd type="none" w="med" len="med"/>
          </a:ln>
          <a:effectLst/>
          <a:extLst/>
        </p:spPr>
        <p:txBody>
          <a:bodyPr lIns="0" tIns="0" rIns="0" bIns="0" anchor="ctr"/>
          <a:lstStyle/>
          <a:p>
            <a:pPr>
              <a:defRPr/>
            </a:pPr>
            <a:endParaRPr lang="en-US" sz="3600">
              <a:solidFill>
                <a:srgbClr val="000000"/>
              </a:solidFill>
              <a:latin typeface="Helvetica Light" charset="0"/>
              <a:cs typeface="Helvetica Light" charset="0"/>
              <a:sym typeface="Helvetica Light" charset="0"/>
            </a:endParaRPr>
          </a:p>
        </p:txBody>
      </p:sp>
      <p:sp>
        <p:nvSpPr>
          <p:cNvPr id="47" name="Rectangle 11"/>
          <p:cNvSpPr>
            <a:spLocks/>
          </p:cNvSpPr>
          <p:nvPr/>
        </p:nvSpPr>
        <p:spPr bwMode="auto">
          <a:xfrm>
            <a:off x="5551527" y="2264840"/>
            <a:ext cx="2684753" cy="2211787"/>
          </a:xfrm>
          <a:prstGeom prst="rect">
            <a:avLst/>
          </a:prstGeom>
          <a:solidFill>
            <a:schemeClr val="bg1">
              <a:lumMod val="75000"/>
            </a:schemeClr>
          </a:solidFill>
          <a:ln w="38100" cap="flat" cmpd="sng">
            <a:solidFill>
              <a:srgbClr val="FFFFFF"/>
            </a:solidFill>
            <a:prstDash val="solid"/>
            <a:miter lim="0"/>
            <a:headEnd type="none" w="med" len="med"/>
            <a:tailEnd type="none" w="med" len="med"/>
          </a:ln>
          <a:effectLst/>
          <a:extLst/>
        </p:spPr>
        <p:txBody>
          <a:bodyPr lIns="0" tIns="0" rIns="0" bIns="0" anchor="ctr"/>
          <a:lstStyle/>
          <a:p>
            <a:pPr>
              <a:defRPr/>
            </a:pPr>
            <a:endParaRPr lang="en-US" sz="3600">
              <a:solidFill>
                <a:srgbClr val="000000"/>
              </a:solidFill>
              <a:latin typeface="Helvetica Light" charset="0"/>
              <a:cs typeface="Helvetica Light" charset="0"/>
              <a:sym typeface="Helvetica Light" charset="0"/>
            </a:endParaRPr>
          </a:p>
        </p:txBody>
      </p:sp>
      <p:sp>
        <p:nvSpPr>
          <p:cNvPr id="2" name="Text Placeholder 1"/>
          <p:cNvSpPr>
            <a:spLocks noGrp="1"/>
          </p:cNvSpPr>
          <p:nvPr>
            <p:ph type="body" idx="1"/>
          </p:nvPr>
        </p:nvSpPr>
        <p:spPr>
          <a:xfrm>
            <a:off x="143750" y="514324"/>
            <a:ext cx="8777288" cy="346220"/>
          </a:xfrm>
        </p:spPr>
        <p:txBody>
          <a:bodyPr/>
          <a:lstStyle/>
          <a:p>
            <a:r>
              <a:rPr lang="en-US" dirty="0" smtClean="0">
                <a:solidFill>
                  <a:schemeClr val="bg1"/>
                </a:solidFill>
                <a:latin typeface="+mj-lt"/>
              </a:rPr>
              <a:t>Single Platform and API for multiple Cloud Native workloads</a:t>
            </a:r>
            <a:endParaRPr lang="en-US" dirty="0">
              <a:solidFill>
                <a:schemeClr val="bg1"/>
              </a:solidFill>
              <a:latin typeface="+mj-lt"/>
            </a:endParaRPr>
          </a:p>
          <a:p>
            <a:endParaRPr lang="en-US" dirty="0">
              <a:latin typeface="+mj-lt"/>
            </a:endParaRPr>
          </a:p>
        </p:txBody>
      </p:sp>
      <p:sp>
        <p:nvSpPr>
          <p:cNvPr id="4" name="Title 3"/>
          <p:cNvSpPr>
            <a:spLocks noGrp="1"/>
          </p:cNvSpPr>
          <p:nvPr>
            <p:ph type="title"/>
          </p:nvPr>
        </p:nvSpPr>
        <p:spPr>
          <a:xfrm>
            <a:off x="143750" y="53949"/>
            <a:ext cx="8410574" cy="460374"/>
          </a:xfrm>
        </p:spPr>
        <p:txBody>
          <a:bodyPr/>
          <a:lstStyle/>
          <a:p>
            <a:pPr algn="l"/>
            <a:r>
              <a:rPr lang="en-US" dirty="0" smtClean="0">
                <a:solidFill>
                  <a:schemeClr val="accent1"/>
                </a:solidFill>
                <a:latin typeface="+mj-lt"/>
              </a:rPr>
              <a:t>PCF – Functional Architecture</a:t>
            </a:r>
            <a:endParaRPr lang="en-US" dirty="0">
              <a:solidFill>
                <a:schemeClr val="accent1"/>
              </a:solidFill>
              <a:latin typeface="+mj-lt"/>
            </a:endParaRPr>
          </a:p>
        </p:txBody>
      </p:sp>
      <p:sp>
        <p:nvSpPr>
          <p:cNvPr id="27" name="Rectangle 11"/>
          <p:cNvSpPr>
            <a:spLocks/>
          </p:cNvSpPr>
          <p:nvPr/>
        </p:nvSpPr>
        <p:spPr bwMode="auto">
          <a:xfrm>
            <a:off x="2856693" y="1191792"/>
            <a:ext cx="5379587" cy="941651"/>
          </a:xfrm>
          <a:prstGeom prst="rect">
            <a:avLst/>
          </a:prstGeom>
          <a:solidFill>
            <a:schemeClr val="accent6"/>
          </a:solidFill>
          <a:ln w="38100" cap="flat" cmpd="sng">
            <a:solidFill>
              <a:srgbClr val="FFFFFF"/>
            </a:solidFill>
            <a:prstDash val="solid"/>
            <a:miter lim="0"/>
            <a:headEnd type="none" w="med" len="med"/>
            <a:tailEnd type="none" w="med" len="med"/>
          </a:ln>
          <a:effectLst/>
          <a:extLst/>
        </p:spPr>
        <p:txBody>
          <a:bodyPr lIns="0" tIns="0" rIns="0" bIns="0" anchor="ctr"/>
          <a:lstStyle/>
          <a:p>
            <a:pPr>
              <a:defRPr/>
            </a:pPr>
            <a:endParaRPr lang="en-US" sz="3600">
              <a:solidFill>
                <a:srgbClr val="000000"/>
              </a:solidFill>
              <a:latin typeface="Helvetica Light" charset="0"/>
              <a:cs typeface="Helvetica Light" charset="0"/>
              <a:sym typeface="Helvetica Light" charset="0"/>
            </a:endParaRPr>
          </a:p>
        </p:txBody>
      </p:sp>
      <p:sp>
        <p:nvSpPr>
          <p:cNvPr id="28" name="Rectangle 27"/>
          <p:cNvSpPr/>
          <p:nvPr/>
        </p:nvSpPr>
        <p:spPr>
          <a:xfrm>
            <a:off x="5325257" y="3984174"/>
            <a:ext cx="3215817" cy="400110"/>
          </a:xfrm>
          <a:prstGeom prst="rect">
            <a:avLst/>
          </a:prstGeom>
        </p:spPr>
        <p:txBody>
          <a:bodyPr wrap="square">
            <a:spAutoFit/>
          </a:bodyPr>
          <a:lstStyle/>
          <a:p>
            <a:pPr algn="ctr"/>
            <a:r>
              <a:rPr lang="en-US" sz="2000" dirty="0" smtClean="0">
                <a:solidFill>
                  <a:srgbClr val="000000"/>
                </a:solidFill>
                <a:latin typeface="Proxima Nova Regular"/>
                <a:cs typeface="Proxima Nova Regular"/>
              </a:rPr>
              <a:t>Garden Windows</a:t>
            </a:r>
            <a:endParaRPr lang="en-US" sz="2000" dirty="0">
              <a:solidFill>
                <a:srgbClr val="000000"/>
              </a:solidFill>
              <a:latin typeface="Proxima Nova Regular"/>
              <a:cs typeface="Proxima Nova Regular"/>
            </a:endParaRPr>
          </a:p>
        </p:txBody>
      </p:sp>
      <p:pic>
        <p:nvPicPr>
          <p:cNvPr id="29" name="Picture 28"/>
          <p:cNvPicPr>
            <a:picLocks noChangeAspect="1"/>
          </p:cNvPicPr>
          <p:nvPr/>
        </p:nvPicPr>
        <p:blipFill>
          <a:blip r:embed="rId3"/>
          <a:stretch>
            <a:fillRect/>
          </a:stretch>
        </p:blipFill>
        <p:spPr>
          <a:xfrm>
            <a:off x="6088837" y="2846474"/>
            <a:ext cx="506908" cy="506908"/>
          </a:xfrm>
          <a:prstGeom prst="rect">
            <a:avLst/>
          </a:prstGeom>
        </p:spPr>
      </p:pic>
      <p:sp>
        <p:nvSpPr>
          <p:cNvPr id="30" name="Rectangle 29"/>
          <p:cNvSpPr/>
          <p:nvPr/>
        </p:nvSpPr>
        <p:spPr>
          <a:xfrm>
            <a:off x="2856694" y="3982987"/>
            <a:ext cx="2556147" cy="400110"/>
          </a:xfrm>
          <a:prstGeom prst="rect">
            <a:avLst/>
          </a:prstGeom>
        </p:spPr>
        <p:txBody>
          <a:bodyPr wrap="square">
            <a:spAutoFit/>
          </a:bodyPr>
          <a:lstStyle/>
          <a:p>
            <a:pPr algn="ctr"/>
            <a:r>
              <a:rPr lang="en-US" sz="2000" dirty="0" smtClean="0">
                <a:solidFill>
                  <a:srgbClr val="000000"/>
                </a:solidFill>
                <a:latin typeface="Proxima Nova Regular"/>
                <a:cs typeface="Proxima Nova Regular"/>
              </a:rPr>
              <a:t>Garden Linux</a:t>
            </a:r>
            <a:endParaRPr lang="en-US" sz="2000" dirty="0">
              <a:solidFill>
                <a:srgbClr val="000000"/>
              </a:solidFill>
              <a:latin typeface="Proxima Nova Regular"/>
              <a:cs typeface="Proxima Nova Regular"/>
            </a:endParaRPr>
          </a:p>
        </p:txBody>
      </p:sp>
      <p:pic>
        <p:nvPicPr>
          <p:cNvPr id="32" name="Picture 31"/>
          <p:cNvPicPr>
            <a:picLocks noChangeAspect="1"/>
          </p:cNvPicPr>
          <p:nvPr/>
        </p:nvPicPr>
        <p:blipFill rotWithShape="1">
          <a:blip r:embed="rId4"/>
          <a:srcRect b="31914"/>
          <a:stretch/>
        </p:blipFill>
        <p:spPr>
          <a:xfrm>
            <a:off x="3077928" y="2816274"/>
            <a:ext cx="773915" cy="436034"/>
          </a:xfrm>
          <a:prstGeom prst="rect">
            <a:avLst/>
          </a:prstGeom>
        </p:spPr>
      </p:pic>
      <p:pic>
        <p:nvPicPr>
          <p:cNvPr id="33" name="Picture 32"/>
          <p:cNvPicPr>
            <a:picLocks noChangeAspect="1"/>
          </p:cNvPicPr>
          <p:nvPr/>
        </p:nvPicPr>
        <p:blipFill>
          <a:blip r:embed="rId3"/>
          <a:stretch>
            <a:fillRect/>
          </a:stretch>
        </p:blipFill>
        <p:spPr>
          <a:xfrm>
            <a:off x="6088837" y="3482813"/>
            <a:ext cx="506908" cy="506908"/>
          </a:xfrm>
          <a:prstGeom prst="rect">
            <a:avLst/>
          </a:prstGeom>
        </p:spPr>
      </p:pic>
      <p:pic>
        <p:nvPicPr>
          <p:cNvPr id="34" name="Picture 33"/>
          <p:cNvPicPr>
            <a:picLocks noChangeAspect="1"/>
          </p:cNvPicPr>
          <p:nvPr/>
        </p:nvPicPr>
        <p:blipFill>
          <a:blip r:embed="rId3"/>
          <a:stretch>
            <a:fillRect/>
          </a:stretch>
        </p:blipFill>
        <p:spPr>
          <a:xfrm>
            <a:off x="6648076" y="3477167"/>
            <a:ext cx="506908" cy="506908"/>
          </a:xfrm>
          <a:prstGeom prst="rect">
            <a:avLst/>
          </a:prstGeom>
        </p:spPr>
      </p:pic>
      <p:pic>
        <p:nvPicPr>
          <p:cNvPr id="35" name="Picture 34"/>
          <p:cNvPicPr>
            <a:picLocks noChangeAspect="1"/>
          </p:cNvPicPr>
          <p:nvPr/>
        </p:nvPicPr>
        <p:blipFill>
          <a:blip r:embed="rId3"/>
          <a:stretch>
            <a:fillRect/>
          </a:stretch>
        </p:blipFill>
        <p:spPr>
          <a:xfrm>
            <a:off x="6648076" y="2840828"/>
            <a:ext cx="506908" cy="506908"/>
          </a:xfrm>
          <a:prstGeom prst="rect">
            <a:avLst/>
          </a:prstGeom>
        </p:spPr>
      </p:pic>
      <p:pic>
        <p:nvPicPr>
          <p:cNvPr id="36" name="Picture 35"/>
          <p:cNvPicPr>
            <a:picLocks noChangeAspect="1"/>
          </p:cNvPicPr>
          <p:nvPr/>
        </p:nvPicPr>
        <p:blipFill rotWithShape="1">
          <a:blip r:embed="rId4"/>
          <a:srcRect b="31914"/>
          <a:stretch/>
        </p:blipFill>
        <p:spPr>
          <a:xfrm>
            <a:off x="3820800" y="2816274"/>
            <a:ext cx="773915" cy="436034"/>
          </a:xfrm>
          <a:prstGeom prst="rect">
            <a:avLst/>
          </a:prstGeom>
        </p:spPr>
      </p:pic>
      <p:pic>
        <p:nvPicPr>
          <p:cNvPr id="37" name="Picture 36"/>
          <p:cNvPicPr>
            <a:picLocks noChangeAspect="1"/>
          </p:cNvPicPr>
          <p:nvPr/>
        </p:nvPicPr>
        <p:blipFill>
          <a:blip r:embed="rId5"/>
          <a:stretch>
            <a:fillRect/>
          </a:stretch>
        </p:blipFill>
        <p:spPr>
          <a:xfrm>
            <a:off x="3170510" y="3364631"/>
            <a:ext cx="505157" cy="585983"/>
          </a:xfrm>
          <a:prstGeom prst="rect">
            <a:avLst/>
          </a:prstGeom>
        </p:spPr>
      </p:pic>
      <p:pic>
        <p:nvPicPr>
          <p:cNvPr id="38" name="Picture 37"/>
          <p:cNvPicPr>
            <a:picLocks noChangeAspect="1"/>
          </p:cNvPicPr>
          <p:nvPr/>
        </p:nvPicPr>
        <p:blipFill>
          <a:blip r:embed="rId5"/>
          <a:stretch>
            <a:fillRect/>
          </a:stretch>
        </p:blipFill>
        <p:spPr>
          <a:xfrm>
            <a:off x="3893446" y="3370277"/>
            <a:ext cx="505157" cy="585983"/>
          </a:xfrm>
          <a:prstGeom prst="rect">
            <a:avLst/>
          </a:prstGeom>
        </p:spPr>
      </p:pic>
      <p:pic>
        <p:nvPicPr>
          <p:cNvPr id="41" name="Picture 40"/>
          <p:cNvPicPr>
            <a:picLocks noChangeAspect="1"/>
          </p:cNvPicPr>
          <p:nvPr/>
        </p:nvPicPr>
        <p:blipFill>
          <a:blip r:embed="rId3"/>
          <a:stretch>
            <a:fillRect/>
          </a:stretch>
        </p:blipFill>
        <p:spPr>
          <a:xfrm>
            <a:off x="7170972" y="3482813"/>
            <a:ext cx="506908" cy="506908"/>
          </a:xfrm>
          <a:prstGeom prst="rect">
            <a:avLst/>
          </a:prstGeom>
        </p:spPr>
      </p:pic>
      <p:pic>
        <p:nvPicPr>
          <p:cNvPr id="42" name="Picture 41"/>
          <p:cNvPicPr>
            <a:picLocks noChangeAspect="1"/>
          </p:cNvPicPr>
          <p:nvPr/>
        </p:nvPicPr>
        <p:blipFill>
          <a:blip r:embed="rId3"/>
          <a:stretch>
            <a:fillRect/>
          </a:stretch>
        </p:blipFill>
        <p:spPr>
          <a:xfrm>
            <a:off x="7170972" y="2846474"/>
            <a:ext cx="506908" cy="506908"/>
          </a:xfrm>
          <a:prstGeom prst="rect">
            <a:avLst/>
          </a:prstGeom>
        </p:spPr>
      </p:pic>
      <p:pic>
        <p:nvPicPr>
          <p:cNvPr id="43" name="Picture 42"/>
          <p:cNvPicPr>
            <a:picLocks noChangeAspect="1"/>
          </p:cNvPicPr>
          <p:nvPr/>
        </p:nvPicPr>
        <p:blipFill rotWithShape="1">
          <a:blip r:embed="rId4"/>
          <a:srcRect b="31914"/>
          <a:stretch/>
        </p:blipFill>
        <p:spPr>
          <a:xfrm>
            <a:off x="4562290" y="2816274"/>
            <a:ext cx="773915" cy="436034"/>
          </a:xfrm>
          <a:prstGeom prst="rect">
            <a:avLst/>
          </a:prstGeom>
        </p:spPr>
      </p:pic>
      <p:pic>
        <p:nvPicPr>
          <p:cNvPr id="44" name="Picture 43"/>
          <p:cNvPicPr>
            <a:picLocks noChangeAspect="1"/>
          </p:cNvPicPr>
          <p:nvPr/>
        </p:nvPicPr>
        <p:blipFill>
          <a:blip r:embed="rId5"/>
          <a:stretch>
            <a:fillRect/>
          </a:stretch>
        </p:blipFill>
        <p:spPr>
          <a:xfrm>
            <a:off x="4656146" y="3370277"/>
            <a:ext cx="505157" cy="585983"/>
          </a:xfrm>
          <a:prstGeom prst="rect">
            <a:avLst/>
          </a:prstGeom>
        </p:spPr>
      </p:pic>
      <p:grpSp>
        <p:nvGrpSpPr>
          <p:cNvPr id="9" name="Group 8"/>
          <p:cNvGrpSpPr/>
          <p:nvPr/>
        </p:nvGrpSpPr>
        <p:grpSpPr>
          <a:xfrm>
            <a:off x="3003713" y="1283968"/>
            <a:ext cx="552553" cy="395073"/>
            <a:chOff x="169990" y="1778836"/>
            <a:chExt cx="552553" cy="395073"/>
          </a:xfrm>
        </p:grpSpPr>
        <p:sp>
          <p:nvSpPr>
            <p:cNvPr id="48" name="Rectangle 11"/>
            <p:cNvSpPr>
              <a:spLocks/>
            </p:cNvSpPr>
            <p:nvPr/>
          </p:nvSpPr>
          <p:spPr bwMode="auto">
            <a:xfrm>
              <a:off x="169990" y="1778836"/>
              <a:ext cx="552553" cy="395073"/>
            </a:xfrm>
            <a:prstGeom prst="rect">
              <a:avLst/>
            </a:prstGeom>
            <a:noFill/>
            <a:ln w="6350" cap="flat" cmpd="sng">
              <a:solidFill>
                <a:schemeClr val="tx1">
                  <a:lumMod val="65000"/>
                  <a:lumOff val="35000"/>
                </a:schemeClr>
              </a:solidFill>
              <a:prstDash val="solid"/>
              <a:miter lim="0"/>
              <a:headEnd type="none" w="med" len="med"/>
              <a:tailEnd type="none" w="med" len="med"/>
            </a:ln>
            <a:effectLst/>
            <a:extLst/>
          </p:spPr>
          <p:txBody>
            <a:bodyPr lIns="0" tIns="0" rIns="0" bIns="0" anchor="ctr"/>
            <a:lstStyle/>
            <a:p>
              <a:pPr>
                <a:defRPr/>
              </a:pPr>
              <a:endParaRPr lang="en-US" sz="3600">
                <a:solidFill>
                  <a:srgbClr val="000000"/>
                </a:solidFill>
                <a:latin typeface="Helvetica Light" charset="0"/>
                <a:cs typeface="Helvetica Light" charset="0"/>
                <a:sym typeface="Helvetica Light" charset="0"/>
              </a:endParaRPr>
            </a:p>
          </p:txBody>
        </p:sp>
        <p:sp>
          <p:nvSpPr>
            <p:cNvPr id="8" name="TextBox 7"/>
            <p:cNvSpPr txBox="1"/>
            <p:nvPr/>
          </p:nvSpPr>
          <p:spPr>
            <a:xfrm>
              <a:off x="205011" y="1778836"/>
              <a:ext cx="495636" cy="369332"/>
            </a:xfrm>
            <a:prstGeom prst="rect">
              <a:avLst/>
            </a:prstGeom>
            <a:noFill/>
          </p:spPr>
          <p:txBody>
            <a:bodyPr wrap="none" rtlCol="0">
              <a:spAutoFit/>
            </a:bodyPr>
            <a:lstStyle/>
            <a:p>
              <a:r>
                <a:rPr lang="en-US" dirty="0" smtClean="0"/>
                <a:t>API</a:t>
              </a:r>
              <a:endParaRPr lang="en-US" dirty="0"/>
            </a:p>
          </p:txBody>
        </p:sp>
      </p:grpSp>
      <p:grpSp>
        <p:nvGrpSpPr>
          <p:cNvPr id="49" name="Group 48"/>
          <p:cNvGrpSpPr/>
          <p:nvPr/>
        </p:nvGrpSpPr>
        <p:grpSpPr>
          <a:xfrm>
            <a:off x="3678017" y="1283968"/>
            <a:ext cx="1899977" cy="395073"/>
            <a:chOff x="169990" y="1778836"/>
            <a:chExt cx="552553" cy="395073"/>
          </a:xfrm>
        </p:grpSpPr>
        <p:sp>
          <p:nvSpPr>
            <p:cNvPr id="50" name="Rectangle 11"/>
            <p:cNvSpPr>
              <a:spLocks/>
            </p:cNvSpPr>
            <p:nvPr/>
          </p:nvSpPr>
          <p:spPr bwMode="auto">
            <a:xfrm>
              <a:off x="169990" y="1778836"/>
              <a:ext cx="552553" cy="395073"/>
            </a:xfrm>
            <a:prstGeom prst="rect">
              <a:avLst/>
            </a:prstGeom>
            <a:noFill/>
            <a:ln w="6350" cap="flat" cmpd="sng">
              <a:solidFill>
                <a:schemeClr val="tx1">
                  <a:lumMod val="65000"/>
                  <a:lumOff val="35000"/>
                </a:schemeClr>
              </a:solidFill>
              <a:prstDash val="solid"/>
              <a:miter lim="0"/>
              <a:headEnd type="none" w="med" len="med"/>
              <a:tailEnd type="none" w="med" len="med"/>
            </a:ln>
            <a:effectLst/>
            <a:extLst/>
          </p:spPr>
          <p:txBody>
            <a:bodyPr lIns="0" tIns="0" rIns="0" bIns="0" anchor="ctr"/>
            <a:lstStyle/>
            <a:p>
              <a:pPr>
                <a:defRPr/>
              </a:pPr>
              <a:endParaRPr lang="en-US" sz="3600">
                <a:solidFill>
                  <a:srgbClr val="000000"/>
                </a:solidFill>
                <a:latin typeface="Helvetica Light" charset="0"/>
                <a:cs typeface="Helvetica Light" charset="0"/>
                <a:sym typeface="Helvetica Light" charset="0"/>
              </a:endParaRPr>
            </a:p>
          </p:txBody>
        </p:sp>
        <p:sp>
          <p:nvSpPr>
            <p:cNvPr id="51" name="TextBox 50"/>
            <p:cNvSpPr txBox="1"/>
            <p:nvPr/>
          </p:nvSpPr>
          <p:spPr>
            <a:xfrm>
              <a:off x="192275" y="1778836"/>
              <a:ext cx="516162" cy="369332"/>
            </a:xfrm>
            <a:prstGeom prst="rect">
              <a:avLst/>
            </a:prstGeom>
            <a:noFill/>
          </p:spPr>
          <p:txBody>
            <a:bodyPr wrap="none" rtlCol="0">
              <a:spAutoFit/>
            </a:bodyPr>
            <a:lstStyle/>
            <a:p>
              <a:r>
                <a:rPr lang="en-US" dirty="0" smtClean="0"/>
                <a:t>Logs and Metrics</a:t>
              </a:r>
              <a:endParaRPr lang="en-US" dirty="0"/>
            </a:p>
          </p:txBody>
        </p:sp>
      </p:grpSp>
      <p:grpSp>
        <p:nvGrpSpPr>
          <p:cNvPr id="52" name="Group 51"/>
          <p:cNvGrpSpPr/>
          <p:nvPr/>
        </p:nvGrpSpPr>
        <p:grpSpPr>
          <a:xfrm>
            <a:off x="5697845" y="1279039"/>
            <a:ext cx="1000944" cy="395073"/>
            <a:chOff x="165284" y="1778836"/>
            <a:chExt cx="430213" cy="395073"/>
          </a:xfrm>
        </p:grpSpPr>
        <p:sp>
          <p:nvSpPr>
            <p:cNvPr id="53" name="Rectangle 11"/>
            <p:cNvSpPr>
              <a:spLocks/>
            </p:cNvSpPr>
            <p:nvPr/>
          </p:nvSpPr>
          <p:spPr bwMode="auto">
            <a:xfrm>
              <a:off x="165284" y="1778836"/>
              <a:ext cx="430213" cy="395073"/>
            </a:xfrm>
            <a:prstGeom prst="rect">
              <a:avLst/>
            </a:prstGeom>
            <a:noFill/>
            <a:ln w="6350" cap="flat" cmpd="sng">
              <a:solidFill>
                <a:schemeClr val="tx1">
                  <a:lumMod val="65000"/>
                  <a:lumOff val="35000"/>
                </a:schemeClr>
              </a:solidFill>
              <a:prstDash val="solid"/>
              <a:miter lim="0"/>
              <a:headEnd type="none" w="med" len="med"/>
              <a:tailEnd type="none" w="med" len="med"/>
            </a:ln>
            <a:effectLst/>
            <a:extLst/>
          </p:spPr>
          <p:txBody>
            <a:bodyPr lIns="0" tIns="0" rIns="0" bIns="0" anchor="ctr"/>
            <a:lstStyle/>
            <a:p>
              <a:pPr>
                <a:defRPr/>
              </a:pPr>
              <a:endParaRPr lang="en-US" sz="3600">
                <a:solidFill>
                  <a:srgbClr val="000000"/>
                </a:solidFill>
                <a:latin typeface="Helvetica Light" charset="0"/>
                <a:cs typeface="Helvetica Light" charset="0"/>
                <a:sym typeface="Helvetica Light" charset="0"/>
              </a:endParaRPr>
            </a:p>
          </p:txBody>
        </p:sp>
        <p:sp>
          <p:nvSpPr>
            <p:cNvPr id="54" name="TextBox 53"/>
            <p:cNvSpPr txBox="1"/>
            <p:nvPr/>
          </p:nvSpPr>
          <p:spPr>
            <a:xfrm>
              <a:off x="186189" y="1778836"/>
              <a:ext cx="265095" cy="369332"/>
            </a:xfrm>
            <a:prstGeom prst="rect">
              <a:avLst/>
            </a:prstGeom>
            <a:noFill/>
          </p:spPr>
          <p:txBody>
            <a:bodyPr wrap="none" rtlCol="0">
              <a:spAutoFit/>
            </a:bodyPr>
            <a:lstStyle/>
            <a:p>
              <a:r>
                <a:rPr lang="en-US" dirty="0" smtClean="0"/>
                <a:t>Routing</a:t>
              </a:r>
              <a:endParaRPr lang="en-US" dirty="0"/>
            </a:p>
          </p:txBody>
        </p:sp>
      </p:grpSp>
      <p:grpSp>
        <p:nvGrpSpPr>
          <p:cNvPr id="55" name="Group 54"/>
          <p:cNvGrpSpPr/>
          <p:nvPr/>
        </p:nvGrpSpPr>
        <p:grpSpPr>
          <a:xfrm>
            <a:off x="6856088" y="1283968"/>
            <a:ext cx="1233579" cy="395073"/>
            <a:chOff x="165284" y="1778836"/>
            <a:chExt cx="530201" cy="395073"/>
          </a:xfrm>
        </p:grpSpPr>
        <p:sp>
          <p:nvSpPr>
            <p:cNvPr id="56" name="Rectangle 11"/>
            <p:cNvSpPr>
              <a:spLocks/>
            </p:cNvSpPr>
            <p:nvPr/>
          </p:nvSpPr>
          <p:spPr bwMode="auto">
            <a:xfrm>
              <a:off x="165284" y="1778836"/>
              <a:ext cx="530201" cy="395073"/>
            </a:xfrm>
            <a:prstGeom prst="rect">
              <a:avLst/>
            </a:prstGeom>
            <a:noFill/>
            <a:ln w="6350" cap="flat" cmpd="sng">
              <a:solidFill>
                <a:schemeClr val="tx1">
                  <a:lumMod val="65000"/>
                  <a:lumOff val="35000"/>
                </a:schemeClr>
              </a:solidFill>
              <a:prstDash val="solid"/>
              <a:miter lim="0"/>
              <a:headEnd type="none" w="med" len="med"/>
              <a:tailEnd type="none" w="med" len="med"/>
            </a:ln>
            <a:effectLst/>
            <a:extLst/>
          </p:spPr>
          <p:txBody>
            <a:bodyPr lIns="0" tIns="0" rIns="0" bIns="0" anchor="ctr"/>
            <a:lstStyle/>
            <a:p>
              <a:pPr>
                <a:defRPr/>
              </a:pPr>
              <a:endParaRPr lang="en-US" sz="3600">
                <a:solidFill>
                  <a:srgbClr val="000000"/>
                </a:solidFill>
                <a:latin typeface="Helvetica Light" charset="0"/>
                <a:cs typeface="Helvetica Light" charset="0"/>
                <a:sym typeface="Helvetica Light" charset="0"/>
              </a:endParaRPr>
            </a:p>
          </p:txBody>
        </p:sp>
        <p:sp>
          <p:nvSpPr>
            <p:cNvPr id="57" name="TextBox 56"/>
            <p:cNvSpPr txBox="1"/>
            <p:nvPr/>
          </p:nvSpPr>
          <p:spPr>
            <a:xfrm>
              <a:off x="186189" y="1778836"/>
              <a:ext cx="509296" cy="369332"/>
            </a:xfrm>
            <a:prstGeom prst="rect">
              <a:avLst/>
            </a:prstGeom>
            <a:noFill/>
          </p:spPr>
          <p:txBody>
            <a:bodyPr wrap="none" rtlCol="0">
              <a:spAutoFit/>
            </a:bodyPr>
            <a:lstStyle/>
            <a:p>
              <a:r>
                <a:rPr lang="en-US" dirty="0" smtClean="0"/>
                <a:t>Buildpacks</a:t>
              </a:r>
              <a:endParaRPr lang="en-US" dirty="0"/>
            </a:p>
          </p:txBody>
        </p:sp>
      </p:grpSp>
      <p:sp>
        <p:nvSpPr>
          <p:cNvPr id="58" name="Rectangle 57"/>
          <p:cNvSpPr/>
          <p:nvPr/>
        </p:nvSpPr>
        <p:spPr>
          <a:xfrm>
            <a:off x="3612626" y="1726507"/>
            <a:ext cx="3811796" cy="400110"/>
          </a:xfrm>
          <a:prstGeom prst="rect">
            <a:avLst/>
          </a:prstGeom>
        </p:spPr>
        <p:txBody>
          <a:bodyPr wrap="square">
            <a:spAutoFit/>
          </a:bodyPr>
          <a:lstStyle/>
          <a:p>
            <a:pPr algn="ctr"/>
            <a:r>
              <a:rPr lang="en-US" sz="2000" dirty="0" smtClean="0">
                <a:solidFill>
                  <a:srgbClr val="000000"/>
                </a:solidFill>
                <a:latin typeface="Proxima Nova Regular"/>
                <a:cs typeface="Proxima Nova Regular"/>
              </a:rPr>
              <a:t>PCF System Components</a:t>
            </a:r>
            <a:endParaRPr lang="en-US" sz="2000" dirty="0">
              <a:solidFill>
                <a:srgbClr val="000000"/>
              </a:solidFill>
              <a:latin typeface="Proxima Nova Regular"/>
              <a:cs typeface="Proxima Nova Regular"/>
            </a:endParaRPr>
          </a:p>
        </p:txBody>
      </p:sp>
      <p:grpSp>
        <p:nvGrpSpPr>
          <p:cNvPr id="59" name="Group 58"/>
          <p:cNvGrpSpPr/>
          <p:nvPr/>
        </p:nvGrpSpPr>
        <p:grpSpPr>
          <a:xfrm>
            <a:off x="2856693" y="2264840"/>
            <a:ext cx="5379587" cy="395073"/>
            <a:chOff x="169990" y="1778836"/>
            <a:chExt cx="552553" cy="395073"/>
          </a:xfrm>
        </p:grpSpPr>
        <p:sp>
          <p:nvSpPr>
            <p:cNvPr id="60" name="Rectangle 11"/>
            <p:cNvSpPr>
              <a:spLocks/>
            </p:cNvSpPr>
            <p:nvPr/>
          </p:nvSpPr>
          <p:spPr bwMode="auto">
            <a:xfrm>
              <a:off x="169990" y="1778836"/>
              <a:ext cx="552553" cy="395073"/>
            </a:xfrm>
            <a:prstGeom prst="rect">
              <a:avLst/>
            </a:prstGeom>
            <a:solidFill>
              <a:schemeClr val="tx1">
                <a:lumMod val="50000"/>
                <a:lumOff val="50000"/>
              </a:schemeClr>
            </a:solidFill>
            <a:ln w="6350" cap="flat" cmpd="sng">
              <a:solidFill>
                <a:srgbClr val="FFFFFF"/>
              </a:solidFill>
              <a:prstDash val="solid"/>
              <a:miter lim="0"/>
              <a:headEnd type="none" w="med" len="med"/>
              <a:tailEnd type="none" w="med" len="med"/>
            </a:ln>
            <a:effectLst/>
            <a:extLst/>
          </p:spPr>
          <p:txBody>
            <a:bodyPr lIns="0" tIns="0" rIns="0" bIns="0" anchor="ctr"/>
            <a:lstStyle/>
            <a:p>
              <a:pPr>
                <a:defRPr/>
              </a:pPr>
              <a:endParaRPr lang="en-US" sz="3600">
                <a:solidFill>
                  <a:srgbClr val="000000"/>
                </a:solidFill>
                <a:latin typeface="Helvetica Light" charset="0"/>
                <a:cs typeface="Helvetica Light" charset="0"/>
                <a:sym typeface="Helvetica Light" charset="0"/>
              </a:endParaRPr>
            </a:p>
          </p:txBody>
        </p:sp>
        <p:sp>
          <p:nvSpPr>
            <p:cNvPr id="61" name="TextBox 60"/>
            <p:cNvSpPr txBox="1"/>
            <p:nvPr/>
          </p:nvSpPr>
          <p:spPr>
            <a:xfrm>
              <a:off x="330676" y="1778836"/>
              <a:ext cx="235083" cy="369332"/>
            </a:xfrm>
            <a:prstGeom prst="rect">
              <a:avLst/>
            </a:prstGeom>
            <a:noFill/>
          </p:spPr>
          <p:txBody>
            <a:bodyPr wrap="none" rtlCol="0">
              <a:spAutoFit/>
            </a:bodyPr>
            <a:lstStyle/>
            <a:p>
              <a:pPr algn="ctr"/>
              <a:r>
                <a:rPr lang="en-US" dirty="0" smtClean="0"/>
                <a:t>Common API</a:t>
              </a:r>
              <a:endParaRPr lang="en-US" dirty="0"/>
            </a:p>
          </p:txBody>
        </p:sp>
      </p:grpSp>
      <p:grpSp>
        <p:nvGrpSpPr>
          <p:cNvPr id="82" name="Group 81"/>
          <p:cNvGrpSpPr/>
          <p:nvPr/>
        </p:nvGrpSpPr>
        <p:grpSpPr>
          <a:xfrm>
            <a:off x="1512496" y="1177545"/>
            <a:ext cx="1351255" cy="3299082"/>
            <a:chOff x="1643872" y="1507723"/>
            <a:chExt cx="1351255" cy="3299082"/>
          </a:xfrm>
        </p:grpSpPr>
        <p:sp>
          <p:nvSpPr>
            <p:cNvPr id="62" name="Rectangle 11"/>
            <p:cNvSpPr>
              <a:spLocks/>
            </p:cNvSpPr>
            <p:nvPr/>
          </p:nvSpPr>
          <p:spPr bwMode="auto">
            <a:xfrm>
              <a:off x="1828253" y="1507723"/>
              <a:ext cx="1077356" cy="3299082"/>
            </a:xfrm>
            <a:prstGeom prst="rect">
              <a:avLst/>
            </a:prstGeom>
            <a:solidFill>
              <a:srgbClr val="00AE9E">
                <a:alpha val="76000"/>
              </a:srgbClr>
            </a:solidFill>
            <a:ln w="38100" cap="flat" cmpd="sng">
              <a:solidFill>
                <a:srgbClr val="FFFFFF"/>
              </a:solidFill>
              <a:prstDash val="solid"/>
              <a:miter lim="0"/>
              <a:headEnd type="none" w="med" len="med"/>
              <a:tailEnd type="none" w="med" len="med"/>
            </a:ln>
            <a:effectLst/>
            <a:extLst/>
          </p:spPr>
          <p:txBody>
            <a:bodyPr lIns="0" tIns="0" rIns="0" bIns="0" anchor="ctr"/>
            <a:lstStyle/>
            <a:p>
              <a:pPr>
                <a:defRPr/>
              </a:pPr>
              <a:endParaRPr lang="en-US" sz="3600">
                <a:solidFill>
                  <a:srgbClr val="000000"/>
                </a:solidFill>
                <a:latin typeface="Helvetica Light" charset="0"/>
                <a:cs typeface="Helvetica Light" charset="0"/>
                <a:sym typeface="Helvetica Light" charset="0"/>
              </a:endParaRPr>
            </a:p>
          </p:txBody>
        </p:sp>
        <p:sp>
          <p:nvSpPr>
            <p:cNvPr id="63" name="Rectangle 62"/>
            <p:cNvSpPr/>
            <p:nvPr/>
          </p:nvSpPr>
          <p:spPr>
            <a:xfrm>
              <a:off x="1643872" y="4175562"/>
              <a:ext cx="1351255" cy="584776"/>
            </a:xfrm>
            <a:prstGeom prst="rect">
              <a:avLst/>
            </a:prstGeom>
          </p:spPr>
          <p:txBody>
            <a:bodyPr wrap="square">
              <a:spAutoFit/>
            </a:bodyPr>
            <a:lstStyle/>
            <a:p>
              <a:pPr algn="ctr"/>
              <a:r>
                <a:rPr lang="en-US" sz="1600" dirty="0" smtClean="0">
                  <a:solidFill>
                    <a:srgbClr val="000000"/>
                  </a:solidFill>
                  <a:latin typeface="Proxima Nova Regular"/>
                  <a:cs typeface="Proxima Nova Regular"/>
                </a:rPr>
                <a:t>Pivotal</a:t>
              </a:r>
            </a:p>
            <a:p>
              <a:pPr algn="ctr"/>
              <a:r>
                <a:rPr lang="en-US" sz="1600" dirty="0" smtClean="0">
                  <a:solidFill>
                    <a:srgbClr val="000000"/>
                  </a:solidFill>
                  <a:latin typeface="Proxima Nova Regular"/>
                  <a:cs typeface="Proxima Nova Regular"/>
                </a:rPr>
                <a:t>Services</a:t>
              </a:r>
              <a:endParaRPr lang="en-US" sz="1600" dirty="0">
                <a:solidFill>
                  <a:srgbClr val="000000"/>
                </a:solidFill>
                <a:latin typeface="Proxima Nova Regular"/>
                <a:cs typeface="Proxima Nova Regular"/>
              </a:endParaRPr>
            </a:p>
          </p:txBody>
        </p:sp>
        <p:pic>
          <p:nvPicPr>
            <p:cNvPr id="10" name="Picture 9"/>
            <p:cNvPicPr>
              <a:picLocks noChangeAspect="1"/>
            </p:cNvPicPr>
            <p:nvPr/>
          </p:nvPicPr>
          <p:blipFill>
            <a:blip r:embed="rId6"/>
            <a:stretch>
              <a:fillRect/>
            </a:stretch>
          </p:blipFill>
          <p:spPr>
            <a:xfrm>
              <a:off x="2096482" y="1791512"/>
              <a:ext cx="576465" cy="576465"/>
            </a:xfrm>
            <a:prstGeom prst="rect">
              <a:avLst/>
            </a:prstGeom>
          </p:spPr>
        </p:pic>
        <p:pic>
          <p:nvPicPr>
            <p:cNvPr id="64" name="Picture 63"/>
            <p:cNvPicPr>
              <a:picLocks noChangeAspect="1"/>
            </p:cNvPicPr>
            <p:nvPr/>
          </p:nvPicPr>
          <p:blipFill>
            <a:blip r:embed="rId7"/>
            <a:stretch>
              <a:fillRect/>
            </a:stretch>
          </p:blipFill>
          <p:spPr>
            <a:xfrm>
              <a:off x="2096482" y="2497768"/>
              <a:ext cx="576072" cy="576072"/>
            </a:xfrm>
            <a:prstGeom prst="rect">
              <a:avLst/>
            </a:prstGeom>
          </p:spPr>
        </p:pic>
        <p:pic>
          <p:nvPicPr>
            <p:cNvPr id="65" name="Picture 64"/>
            <p:cNvPicPr>
              <a:picLocks noChangeAspect="1"/>
            </p:cNvPicPr>
            <p:nvPr/>
          </p:nvPicPr>
          <p:blipFill>
            <a:blip r:embed="rId8"/>
            <a:stretch>
              <a:fillRect/>
            </a:stretch>
          </p:blipFill>
          <p:spPr>
            <a:xfrm>
              <a:off x="2083495" y="3255942"/>
              <a:ext cx="576072" cy="576072"/>
            </a:xfrm>
            <a:prstGeom prst="rect">
              <a:avLst/>
            </a:prstGeom>
          </p:spPr>
        </p:pic>
      </p:grpSp>
      <p:grpSp>
        <p:nvGrpSpPr>
          <p:cNvPr id="79" name="Group 78"/>
          <p:cNvGrpSpPr/>
          <p:nvPr/>
        </p:nvGrpSpPr>
        <p:grpSpPr>
          <a:xfrm>
            <a:off x="324588" y="1177545"/>
            <a:ext cx="1351255" cy="3299082"/>
            <a:chOff x="455964" y="1507723"/>
            <a:chExt cx="1351255" cy="3299082"/>
          </a:xfrm>
        </p:grpSpPr>
        <p:sp>
          <p:nvSpPr>
            <p:cNvPr id="71" name="Rectangle 11"/>
            <p:cNvSpPr>
              <a:spLocks/>
            </p:cNvSpPr>
            <p:nvPr/>
          </p:nvSpPr>
          <p:spPr bwMode="auto">
            <a:xfrm>
              <a:off x="640345" y="1507723"/>
              <a:ext cx="1077356" cy="3299082"/>
            </a:xfrm>
            <a:prstGeom prst="rect">
              <a:avLst/>
            </a:prstGeom>
            <a:solidFill>
              <a:srgbClr val="00AE9E">
                <a:alpha val="56000"/>
              </a:srgbClr>
            </a:solidFill>
            <a:ln w="38100" cap="flat" cmpd="sng">
              <a:solidFill>
                <a:srgbClr val="FFFFFF"/>
              </a:solidFill>
              <a:prstDash val="solid"/>
              <a:miter lim="0"/>
              <a:headEnd type="none" w="med" len="med"/>
              <a:tailEnd type="none" w="med" len="med"/>
            </a:ln>
            <a:effectLst/>
            <a:extLst/>
          </p:spPr>
          <p:txBody>
            <a:bodyPr lIns="0" tIns="0" rIns="0" bIns="0" anchor="ctr"/>
            <a:lstStyle/>
            <a:p>
              <a:pPr>
                <a:defRPr/>
              </a:pPr>
              <a:endParaRPr lang="en-US" sz="3600">
                <a:solidFill>
                  <a:srgbClr val="000000"/>
                </a:solidFill>
                <a:latin typeface="Helvetica Light" charset="0"/>
                <a:cs typeface="Helvetica Light" charset="0"/>
                <a:sym typeface="Helvetica Light" charset="0"/>
              </a:endParaRPr>
            </a:p>
          </p:txBody>
        </p:sp>
        <p:sp>
          <p:nvSpPr>
            <p:cNvPr id="72" name="Rectangle 71"/>
            <p:cNvSpPr/>
            <p:nvPr/>
          </p:nvSpPr>
          <p:spPr>
            <a:xfrm>
              <a:off x="455964" y="4175562"/>
              <a:ext cx="1351255" cy="584776"/>
            </a:xfrm>
            <a:prstGeom prst="rect">
              <a:avLst/>
            </a:prstGeom>
          </p:spPr>
          <p:txBody>
            <a:bodyPr wrap="square">
              <a:spAutoFit/>
            </a:bodyPr>
            <a:lstStyle/>
            <a:p>
              <a:pPr algn="ctr"/>
              <a:r>
                <a:rPr lang="en-US" sz="1600" dirty="0" smtClean="0">
                  <a:solidFill>
                    <a:srgbClr val="000000"/>
                  </a:solidFill>
                  <a:latin typeface="Proxima Nova Regular"/>
                  <a:cs typeface="Proxima Nova Regular"/>
                </a:rPr>
                <a:t>Partner</a:t>
              </a:r>
            </a:p>
            <a:p>
              <a:pPr algn="ctr"/>
              <a:r>
                <a:rPr lang="en-US" sz="1600" dirty="0" smtClean="0">
                  <a:solidFill>
                    <a:srgbClr val="000000"/>
                  </a:solidFill>
                  <a:latin typeface="Proxima Nova Regular"/>
                  <a:cs typeface="Proxima Nova Regular"/>
                </a:rPr>
                <a:t>Services</a:t>
              </a:r>
              <a:endParaRPr lang="en-US" sz="1600" dirty="0">
                <a:solidFill>
                  <a:srgbClr val="000000"/>
                </a:solidFill>
                <a:latin typeface="Proxima Nova Regular"/>
                <a:cs typeface="Proxima Nova Regular"/>
              </a:endParaRPr>
            </a:p>
          </p:txBody>
        </p:sp>
        <p:pic>
          <p:nvPicPr>
            <p:cNvPr id="76" name="Picture 75"/>
            <p:cNvPicPr>
              <a:picLocks noChangeAspect="1"/>
            </p:cNvPicPr>
            <p:nvPr/>
          </p:nvPicPr>
          <p:blipFill>
            <a:blip r:embed="rId9"/>
            <a:stretch>
              <a:fillRect/>
            </a:stretch>
          </p:blipFill>
          <p:spPr>
            <a:xfrm>
              <a:off x="875343" y="1791512"/>
              <a:ext cx="582170" cy="582170"/>
            </a:xfrm>
            <a:prstGeom prst="rect">
              <a:avLst/>
            </a:prstGeom>
          </p:spPr>
        </p:pic>
        <p:pic>
          <p:nvPicPr>
            <p:cNvPr id="77" name="Picture 76"/>
            <p:cNvPicPr>
              <a:picLocks noChangeAspect="1"/>
            </p:cNvPicPr>
            <p:nvPr/>
          </p:nvPicPr>
          <p:blipFill>
            <a:blip r:embed="rId10"/>
            <a:stretch>
              <a:fillRect/>
            </a:stretch>
          </p:blipFill>
          <p:spPr>
            <a:xfrm>
              <a:off x="767766" y="2376844"/>
              <a:ext cx="785812" cy="785812"/>
            </a:xfrm>
            <a:prstGeom prst="rect">
              <a:avLst/>
            </a:prstGeom>
          </p:spPr>
        </p:pic>
      </p:grpSp>
      <p:sp>
        <p:nvSpPr>
          <p:cNvPr id="80" name="TextBox 79"/>
          <p:cNvSpPr txBox="1"/>
          <p:nvPr/>
        </p:nvSpPr>
        <p:spPr>
          <a:xfrm>
            <a:off x="1696881" y="5025794"/>
            <a:ext cx="184666" cy="369332"/>
          </a:xfrm>
          <a:prstGeom prst="rect">
            <a:avLst/>
          </a:prstGeom>
          <a:noFill/>
        </p:spPr>
        <p:txBody>
          <a:bodyPr wrap="none" rtlCol="0">
            <a:spAutoFit/>
          </a:bodyPr>
          <a:lstStyle/>
          <a:p>
            <a:endParaRPr lang="en-US" dirty="0"/>
          </a:p>
        </p:txBody>
      </p:sp>
      <p:pic>
        <p:nvPicPr>
          <p:cNvPr id="66" name="Picture 65"/>
          <p:cNvPicPr>
            <a:picLocks noChangeAspect="1"/>
          </p:cNvPicPr>
          <p:nvPr/>
        </p:nvPicPr>
        <p:blipFill>
          <a:blip r:embed="rId11"/>
          <a:stretch>
            <a:fillRect/>
          </a:stretch>
        </p:blipFill>
        <p:spPr>
          <a:xfrm>
            <a:off x="827863" y="2914579"/>
            <a:ext cx="421899" cy="434880"/>
          </a:xfrm>
          <a:prstGeom prst="rect">
            <a:avLst/>
          </a:prstGeom>
        </p:spPr>
      </p:pic>
    </p:spTree>
    <p:extLst>
      <p:ext uri="{BB962C8B-B14F-4D97-AF65-F5344CB8AC3E}">
        <p14:creationId xmlns:p14="http://schemas.microsoft.com/office/powerpoint/2010/main" val="11760521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2"/>
                                        </p:tgtEl>
                                        <p:attrNameLst>
                                          <p:attrName>style.visibility</p:attrName>
                                        </p:attrNameLst>
                                      </p:cBhvr>
                                      <p:to>
                                        <p:strVal val="visible"/>
                                      </p:to>
                                    </p:set>
                                    <p:anim calcmode="lin" valueType="num">
                                      <p:cBhvr additive="base">
                                        <p:cTn id="7" dur="500" fill="hold"/>
                                        <p:tgtEl>
                                          <p:spTgt spid="82"/>
                                        </p:tgtEl>
                                        <p:attrNameLst>
                                          <p:attrName>ppt_x</p:attrName>
                                        </p:attrNameLst>
                                      </p:cBhvr>
                                      <p:tavLst>
                                        <p:tav tm="0">
                                          <p:val>
                                            <p:strVal val="#ppt_x"/>
                                          </p:val>
                                        </p:tav>
                                        <p:tav tm="100000">
                                          <p:val>
                                            <p:strVal val="#ppt_x"/>
                                          </p:val>
                                        </p:tav>
                                      </p:tavLst>
                                    </p:anim>
                                    <p:anim calcmode="lin" valueType="num">
                                      <p:cBhvr additive="base">
                                        <p:cTn id="8" dur="500" fill="hold"/>
                                        <p:tgtEl>
                                          <p:spTgt spid="8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9"/>
                                        </p:tgtEl>
                                        <p:attrNameLst>
                                          <p:attrName>style.visibility</p:attrName>
                                        </p:attrNameLst>
                                      </p:cBhvr>
                                      <p:to>
                                        <p:strVal val="visible"/>
                                      </p:to>
                                    </p:set>
                                    <p:anim calcmode="lin" valueType="num">
                                      <p:cBhvr additive="base">
                                        <p:cTn id="13" dur="500" fill="hold"/>
                                        <p:tgtEl>
                                          <p:spTgt spid="79"/>
                                        </p:tgtEl>
                                        <p:attrNameLst>
                                          <p:attrName>ppt_x</p:attrName>
                                        </p:attrNameLst>
                                      </p:cBhvr>
                                      <p:tavLst>
                                        <p:tav tm="0">
                                          <p:val>
                                            <p:strVal val="#ppt_x"/>
                                          </p:val>
                                        </p:tav>
                                        <p:tav tm="100000">
                                          <p:val>
                                            <p:strVal val="#ppt_x"/>
                                          </p:val>
                                        </p:tav>
                                      </p:tavLst>
                                    </p:anim>
                                    <p:anim calcmode="lin" valueType="num">
                                      <p:cBhvr additive="base">
                                        <p:cTn id="14" dur="500" fill="hold"/>
                                        <p:tgtEl>
                                          <p:spTgt spid="7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Rectangle 70"/>
          <p:cNvSpPr/>
          <p:nvPr/>
        </p:nvSpPr>
        <p:spPr>
          <a:xfrm>
            <a:off x="5191759" y="894080"/>
            <a:ext cx="1879600" cy="1806788"/>
          </a:xfrm>
          <a:prstGeom prst="rect">
            <a:avLst/>
          </a:prstGeom>
          <a:solidFill>
            <a:srgbClr val="D9D9D9"/>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800" b="1" dirty="0" smtClean="0">
                <a:solidFill>
                  <a:srgbClr val="000000"/>
                </a:solidFill>
              </a:rPr>
              <a:t>CI/CD</a:t>
            </a:r>
          </a:p>
          <a:p>
            <a:pPr algn="ctr"/>
            <a:endParaRPr lang="en-US" dirty="0"/>
          </a:p>
        </p:txBody>
      </p:sp>
      <p:sp>
        <p:nvSpPr>
          <p:cNvPr id="34" name="Rectangle 33"/>
          <p:cNvSpPr/>
          <p:nvPr/>
        </p:nvSpPr>
        <p:spPr>
          <a:xfrm>
            <a:off x="2052320" y="894080"/>
            <a:ext cx="3098800" cy="3657600"/>
          </a:xfrm>
          <a:prstGeom prst="rect">
            <a:avLst/>
          </a:prstGeom>
          <a:solidFill>
            <a:schemeClr val="bg1">
              <a:lumMod val="85000"/>
            </a:schemeClr>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800" b="1" dirty="0" smtClean="0">
                <a:solidFill>
                  <a:srgbClr val="000000"/>
                </a:solidFill>
              </a:rPr>
              <a:t>Data</a:t>
            </a:r>
            <a:endParaRPr lang="en-US" dirty="0" smtClean="0">
              <a:solidFill>
                <a:srgbClr val="000000"/>
              </a:solidFill>
            </a:endParaRPr>
          </a:p>
        </p:txBody>
      </p:sp>
      <p:sp>
        <p:nvSpPr>
          <p:cNvPr id="2" name="Title 1"/>
          <p:cNvSpPr>
            <a:spLocks noGrp="1"/>
          </p:cNvSpPr>
          <p:nvPr>
            <p:ph type="title"/>
          </p:nvPr>
        </p:nvSpPr>
        <p:spPr>
          <a:xfrm>
            <a:off x="142240" y="185516"/>
            <a:ext cx="8410576" cy="457201"/>
          </a:xfrm>
        </p:spPr>
        <p:txBody>
          <a:bodyPr/>
          <a:lstStyle/>
          <a:p>
            <a:r>
              <a:rPr lang="en-US" sz="2800" dirty="0">
                <a:solidFill>
                  <a:srgbClr val="2C95DD"/>
                </a:solidFill>
              </a:rPr>
              <a:t>Pivotal</a:t>
            </a:r>
            <a:r>
              <a:rPr lang="en-US" sz="2800" dirty="0" smtClean="0"/>
              <a:t> </a:t>
            </a:r>
            <a:r>
              <a:rPr lang="en-US" sz="2800" dirty="0">
                <a:solidFill>
                  <a:srgbClr val="2C95DD"/>
                </a:solidFill>
              </a:rPr>
              <a:t>Cloud Foundry Services</a:t>
            </a:r>
          </a:p>
        </p:txBody>
      </p:sp>
      <p:sp>
        <p:nvSpPr>
          <p:cNvPr id="3" name="Rectangle 2"/>
          <p:cNvSpPr/>
          <p:nvPr/>
        </p:nvSpPr>
        <p:spPr>
          <a:xfrm>
            <a:off x="142240" y="894080"/>
            <a:ext cx="1869440" cy="2191083"/>
          </a:xfrm>
          <a:prstGeom prst="rect">
            <a:avLst/>
          </a:prstGeom>
          <a:solidFill>
            <a:srgbClr val="D9D9D9"/>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800" b="1" dirty="0" smtClean="0">
                <a:solidFill>
                  <a:schemeClr val="tx2"/>
                </a:solidFill>
              </a:rPr>
              <a:t>Mobile</a:t>
            </a:r>
            <a:endParaRPr lang="en-US" dirty="0" smtClean="0">
              <a:solidFill>
                <a:schemeClr val="tx2"/>
              </a:solidFill>
            </a:endParaRPr>
          </a:p>
        </p:txBody>
      </p:sp>
      <p:sp>
        <p:nvSpPr>
          <p:cNvPr id="6" name="Rectangle 5"/>
          <p:cNvSpPr/>
          <p:nvPr/>
        </p:nvSpPr>
        <p:spPr>
          <a:xfrm>
            <a:off x="7122160" y="894080"/>
            <a:ext cx="1889760" cy="3669482"/>
          </a:xfrm>
          <a:prstGeom prst="rect">
            <a:avLst/>
          </a:prstGeom>
          <a:solidFill>
            <a:srgbClr val="D9D9D9"/>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800" b="1" dirty="0" smtClean="0">
                <a:solidFill>
                  <a:srgbClr val="000000"/>
                </a:solidFill>
              </a:rPr>
              <a:t>Cloud Native</a:t>
            </a:r>
          </a:p>
          <a:p>
            <a:pPr algn="ctr"/>
            <a:endParaRPr lang="en-US" dirty="0"/>
          </a:p>
        </p:txBody>
      </p:sp>
      <p:pic>
        <p:nvPicPr>
          <p:cNvPr id="18" name="Picture 17" descr="icon_apigateway_cf@2x.png"/>
          <p:cNvPicPr>
            <a:picLocks noChangeAspect="1"/>
          </p:cNvPicPr>
          <p:nvPr/>
        </p:nvPicPr>
        <p:blipFill>
          <a:blip r:embed="rId3" cstate="screen">
            <a:alphaModFix/>
            <a:extLst>
              <a:ext uri="{28A0092B-C50C-407E-A947-70E740481C1C}">
                <a14:useLocalDpi xmlns:a14="http://schemas.microsoft.com/office/drawing/2010/main"/>
              </a:ext>
            </a:extLst>
          </a:blip>
          <a:stretch>
            <a:fillRect/>
          </a:stretch>
        </p:blipFill>
        <p:spPr>
          <a:xfrm>
            <a:off x="234406" y="1501513"/>
            <a:ext cx="640080" cy="640080"/>
          </a:xfrm>
          <a:prstGeom prst="rect">
            <a:avLst/>
          </a:prstGeom>
        </p:spPr>
      </p:pic>
      <p:pic>
        <p:nvPicPr>
          <p:cNvPr id="19" name="Picture 18" descr="icon_cloudbees_cf@2x.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273810" y="1935481"/>
            <a:ext cx="640080" cy="640080"/>
          </a:xfrm>
          <a:prstGeom prst="rect">
            <a:avLst/>
          </a:prstGeom>
        </p:spPr>
      </p:pic>
      <p:pic>
        <p:nvPicPr>
          <p:cNvPr id="20" name="Picture 19" descr="icon_datastaxenterprise_cf@2x.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622809" y="1295401"/>
            <a:ext cx="640080" cy="640080"/>
          </a:xfrm>
          <a:prstGeom prst="rect">
            <a:avLst/>
          </a:prstGeom>
        </p:spPr>
      </p:pic>
      <p:pic>
        <p:nvPicPr>
          <p:cNvPr id="22" name="Picture 21" descr="icon_gemfire_cf@2x.png"/>
          <p:cNvPicPr>
            <a:picLocks noChangeAspect="1"/>
          </p:cNvPicPr>
          <p:nvPr/>
        </p:nvPicPr>
        <p:blipFill>
          <a:blip r:embed="rId6" cstate="screen">
            <a:alphaModFix/>
            <a:extLst>
              <a:ext uri="{28A0092B-C50C-407E-A947-70E740481C1C}">
                <a14:useLocalDpi xmlns:a14="http://schemas.microsoft.com/office/drawing/2010/main"/>
              </a:ext>
            </a:extLst>
          </a:blip>
          <a:stretch>
            <a:fillRect/>
          </a:stretch>
        </p:blipFill>
        <p:spPr>
          <a:xfrm>
            <a:off x="3615403" y="3754844"/>
            <a:ext cx="640080" cy="640080"/>
          </a:xfrm>
          <a:prstGeom prst="rect">
            <a:avLst/>
          </a:prstGeom>
        </p:spPr>
      </p:pic>
      <p:pic>
        <p:nvPicPr>
          <p:cNvPr id="23" name="Picture 22" descr="icon_pushnotification_cf@2x.png"/>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239486" y="2357121"/>
            <a:ext cx="640079" cy="640079"/>
          </a:xfrm>
          <a:prstGeom prst="rect">
            <a:avLst/>
          </a:prstGeom>
        </p:spPr>
      </p:pic>
      <p:pic>
        <p:nvPicPr>
          <p:cNvPr id="24" name="Picture 23" descr="icon_rabbitmq_cf@2x.png"/>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3630429" y="2139053"/>
            <a:ext cx="637540" cy="637540"/>
          </a:xfrm>
          <a:prstGeom prst="rect">
            <a:avLst/>
          </a:prstGeom>
        </p:spPr>
      </p:pic>
      <p:pic>
        <p:nvPicPr>
          <p:cNvPr id="25" name="Picture 24" descr="icon_redis_cf@2x.png"/>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2135674" y="1308722"/>
            <a:ext cx="638006" cy="638006"/>
          </a:xfrm>
          <a:prstGeom prst="rect">
            <a:avLst/>
          </a:prstGeom>
        </p:spPr>
      </p:pic>
      <p:pic>
        <p:nvPicPr>
          <p:cNvPr id="26" name="Picture 25" descr="icon_springxd_cf@2x.png"/>
          <p:cNvPicPr>
            <a:picLocks noChangeAspect="1"/>
          </p:cNvPicPr>
          <p:nvPr/>
        </p:nvPicPr>
        <p:blipFill>
          <a:blip r:embed="rId10" cstate="screen">
            <a:alphaModFix/>
            <a:extLst>
              <a:ext uri="{28A0092B-C50C-407E-A947-70E740481C1C}">
                <a14:useLocalDpi xmlns:a14="http://schemas.microsoft.com/office/drawing/2010/main"/>
              </a:ext>
            </a:extLst>
          </a:blip>
          <a:stretch>
            <a:fillRect/>
          </a:stretch>
        </p:blipFill>
        <p:spPr>
          <a:xfrm>
            <a:off x="2135674" y="2933989"/>
            <a:ext cx="640080" cy="640080"/>
          </a:xfrm>
          <a:prstGeom prst="rect">
            <a:avLst/>
          </a:prstGeom>
        </p:spPr>
      </p:pic>
      <p:pic>
        <p:nvPicPr>
          <p:cNvPr id="28" name="Picture 27"/>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2133898" y="2141593"/>
            <a:ext cx="639782" cy="639782"/>
          </a:xfrm>
          <a:prstGeom prst="rect">
            <a:avLst/>
          </a:prstGeom>
        </p:spPr>
      </p:pic>
      <p:pic>
        <p:nvPicPr>
          <p:cNvPr id="31" name="Picture 30"/>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2128268" y="3779753"/>
            <a:ext cx="640080" cy="640080"/>
          </a:xfrm>
          <a:prstGeom prst="rect">
            <a:avLst/>
          </a:prstGeom>
        </p:spPr>
      </p:pic>
      <p:pic>
        <p:nvPicPr>
          <p:cNvPr id="35" name="pasted-image.png"/>
          <p:cNvPicPr/>
          <p:nvPr/>
        </p:nvPicPr>
        <p:blipFill>
          <a:blip r:embed="rId13" cstate="screen">
            <a:extLst>
              <a:ext uri="{28A0092B-C50C-407E-A947-70E740481C1C}">
                <a14:useLocalDpi xmlns:a14="http://schemas.microsoft.com/office/drawing/2010/main"/>
              </a:ext>
            </a:extLst>
          </a:blip>
          <a:stretch>
            <a:fillRect/>
          </a:stretch>
        </p:blipFill>
        <p:spPr>
          <a:xfrm>
            <a:off x="7327059" y="1277834"/>
            <a:ext cx="640689" cy="640690"/>
          </a:xfrm>
          <a:prstGeom prst="rect">
            <a:avLst/>
          </a:prstGeom>
          <a:ln w="12700" cap="flat">
            <a:noFill/>
            <a:miter lim="400000"/>
          </a:ln>
          <a:effectLst/>
        </p:spPr>
      </p:pic>
      <p:pic>
        <p:nvPicPr>
          <p:cNvPr id="36" name="pasted-image.png"/>
          <p:cNvPicPr/>
          <p:nvPr/>
        </p:nvPicPr>
        <p:blipFill>
          <a:blip r:embed="rId14" cstate="screen">
            <a:extLst>
              <a:ext uri="{28A0092B-C50C-407E-A947-70E740481C1C}">
                <a14:useLocalDpi xmlns:a14="http://schemas.microsoft.com/office/drawing/2010/main"/>
              </a:ext>
            </a:extLst>
          </a:blip>
          <a:stretch>
            <a:fillRect/>
          </a:stretch>
        </p:blipFill>
        <p:spPr>
          <a:xfrm>
            <a:off x="7331951" y="2006470"/>
            <a:ext cx="633413" cy="633413"/>
          </a:xfrm>
          <a:prstGeom prst="rect">
            <a:avLst/>
          </a:prstGeom>
          <a:ln w="12700" cap="flat">
            <a:noFill/>
            <a:miter lim="400000"/>
          </a:ln>
          <a:effectLst/>
        </p:spPr>
      </p:pic>
      <p:pic>
        <p:nvPicPr>
          <p:cNvPr id="37" name="pasted-image.png"/>
          <p:cNvPicPr/>
          <p:nvPr/>
        </p:nvPicPr>
        <p:blipFill>
          <a:blip r:embed="rId15" cstate="screen">
            <a:extLst>
              <a:ext uri="{28A0092B-C50C-407E-A947-70E740481C1C}">
                <a14:useLocalDpi xmlns:a14="http://schemas.microsoft.com/office/drawing/2010/main"/>
              </a:ext>
            </a:extLst>
          </a:blip>
          <a:stretch>
            <a:fillRect/>
          </a:stretch>
        </p:blipFill>
        <p:spPr>
          <a:xfrm>
            <a:off x="7334131" y="2748166"/>
            <a:ext cx="633398" cy="633397"/>
          </a:xfrm>
          <a:prstGeom prst="rect">
            <a:avLst/>
          </a:prstGeom>
          <a:ln w="12700" cap="flat">
            <a:noFill/>
            <a:miter lim="400000"/>
          </a:ln>
          <a:effectLst/>
        </p:spPr>
      </p:pic>
      <p:pic>
        <p:nvPicPr>
          <p:cNvPr id="10" name="Picture 9" descr="icon_pivotalhd_cf@2x.png"/>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3630429" y="2941609"/>
            <a:ext cx="632460" cy="632460"/>
          </a:xfrm>
          <a:prstGeom prst="rect">
            <a:avLst/>
          </a:prstGeom>
        </p:spPr>
      </p:pic>
      <p:sp>
        <p:nvSpPr>
          <p:cNvPr id="11" name="TextBox 10"/>
          <p:cNvSpPr txBox="1"/>
          <p:nvPr/>
        </p:nvSpPr>
        <p:spPr>
          <a:xfrm>
            <a:off x="985519" y="1501513"/>
            <a:ext cx="1005841" cy="461665"/>
          </a:xfrm>
          <a:prstGeom prst="rect">
            <a:avLst/>
          </a:prstGeom>
          <a:noFill/>
        </p:spPr>
        <p:txBody>
          <a:bodyPr wrap="square" rtlCol="0">
            <a:spAutoFit/>
          </a:bodyPr>
          <a:lstStyle/>
          <a:p>
            <a:r>
              <a:rPr lang="en-US" sz="1200" dirty="0" smtClean="0">
                <a:solidFill>
                  <a:schemeClr val="accent1"/>
                </a:solidFill>
                <a:latin typeface="FreightSans Pro Medium"/>
                <a:cs typeface="FreightSans Pro Medium"/>
              </a:rPr>
              <a:t>App</a:t>
            </a:r>
          </a:p>
          <a:p>
            <a:r>
              <a:rPr lang="en-US" sz="1200" dirty="0" smtClean="0">
                <a:solidFill>
                  <a:schemeClr val="accent1"/>
                </a:solidFill>
                <a:latin typeface="FreightSans Pro Medium"/>
                <a:cs typeface="FreightSans Pro Medium"/>
              </a:rPr>
              <a:t>Distribution</a:t>
            </a:r>
          </a:p>
        </p:txBody>
      </p:sp>
      <p:sp>
        <p:nvSpPr>
          <p:cNvPr id="38" name="TextBox 37"/>
          <p:cNvSpPr txBox="1"/>
          <p:nvPr/>
        </p:nvSpPr>
        <p:spPr>
          <a:xfrm>
            <a:off x="975359" y="2336800"/>
            <a:ext cx="1036321" cy="461665"/>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Push Notifications</a:t>
            </a:r>
          </a:p>
        </p:txBody>
      </p:sp>
      <p:sp>
        <p:nvSpPr>
          <p:cNvPr id="41" name="TextBox 40"/>
          <p:cNvSpPr txBox="1"/>
          <p:nvPr/>
        </p:nvSpPr>
        <p:spPr>
          <a:xfrm>
            <a:off x="4281291" y="2280357"/>
            <a:ext cx="910469" cy="276999"/>
          </a:xfrm>
          <a:prstGeom prst="rect">
            <a:avLst/>
          </a:prstGeom>
          <a:noFill/>
        </p:spPr>
        <p:txBody>
          <a:bodyPr wrap="square" rtlCol="0">
            <a:spAutoFit/>
          </a:bodyPr>
          <a:lstStyle/>
          <a:p>
            <a:r>
              <a:rPr lang="en-US" sz="1200" dirty="0" err="1" smtClean="0">
                <a:solidFill>
                  <a:schemeClr val="bg2"/>
                </a:solidFill>
                <a:latin typeface="FreightSans Pro Medium"/>
                <a:cs typeface="FreightSans Pro Medium"/>
              </a:rPr>
              <a:t>RabbitMQ</a:t>
            </a:r>
            <a:endParaRPr lang="en-US" sz="1200" dirty="0" smtClean="0">
              <a:solidFill>
                <a:schemeClr val="bg2"/>
              </a:solidFill>
              <a:latin typeface="FreightSans Pro Medium"/>
              <a:cs typeface="FreightSans Pro Medium"/>
            </a:endParaRPr>
          </a:p>
        </p:txBody>
      </p:sp>
      <p:sp>
        <p:nvSpPr>
          <p:cNvPr id="42" name="TextBox 41"/>
          <p:cNvSpPr txBox="1"/>
          <p:nvPr/>
        </p:nvSpPr>
        <p:spPr>
          <a:xfrm>
            <a:off x="5901405" y="1975131"/>
            <a:ext cx="1005841" cy="461665"/>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Jenkins Enterprise</a:t>
            </a:r>
          </a:p>
        </p:txBody>
      </p:sp>
      <p:sp>
        <p:nvSpPr>
          <p:cNvPr id="43" name="TextBox 42"/>
          <p:cNvSpPr txBox="1"/>
          <p:nvPr/>
        </p:nvSpPr>
        <p:spPr>
          <a:xfrm>
            <a:off x="2733039" y="3108908"/>
            <a:ext cx="1005841" cy="276999"/>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Data Flow</a:t>
            </a:r>
          </a:p>
        </p:txBody>
      </p:sp>
      <p:sp>
        <p:nvSpPr>
          <p:cNvPr id="45" name="TextBox 44"/>
          <p:cNvSpPr txBox="1"/>
          <p:nvPr/>
        </p:nvSpPr>
        <p:spPr>
          <a:xfrm>
            <a:off x="8006079" y="1375230"/>
            <a:ext cx="1005841" cy="461665"/>
          </a:xfrm>
          <a:prstGeom prst="rect">
            <a:avLst/>
          </a:prstGeom>
          <a:noFill/>
        </p:spPr>
        <p:txBody>
          <a:bodyPr wrap="square" rtlCol="0">
            <a:spAutoFit/>
          </a:bodyPr>
          <a:lstStyle/>
          <a:p>
            <a:r>
              <a:rPr lang="en-US" sz="1200" dirty="0" err="1" smtClean="0">
                <a:solidFill>
                  <a:schemeClr val="bg2"/>
                </a:solidFill>
                <a:latin typeface="FreightSans Pro Medium"/>
                <a:cs typeface="FreightSans Pro Medium"/>
              </a:rPr>
              <a:t>Config</a:t>
            </a:r>
            <a:r>
              <a:rPr lang="en-US" sz="1200" dirty="0" smtClean="0">
                <a:solidFill>
                  <a:schemeClr val="bg2"/>
                </a:solidFill>
                <a:latin typeface="FreightSans Pro Medium"/>
                <a:cs typeface="FreightSans Pro Medium"/>
              </a:rPr>
              <a:t> Server</a:t>
            </a:r>
          </a:p>
        </p:txBody>
      </p:sp>
      <p:sp>
        <p:nvSpPr>
          <p:cNvPr id="46" name="TextBox 45"/>
          <p:cNvSpPr txBox="1"/>
          <p:nvPr/>
        </p:nvSpPr>
        <p:spPr>
          <a:xfrm>
            <a:off x="8009287" y="2099799"/>
            <a:ext cx="1005841" cy="461665"/>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Service Directory</a:t>
            </a:r>
          </a:p>
        </p:txBody>
      </p:sp>
      <p:sp>
        <p:nvSpPr>
          <p:cNvPr id="47" name="TextBox 46"/>
          <p:cNvSpPr txBox="1"/>
          <p:nvPr/>
        </p:nvSpPr>
        <p:spPr>
          <a:xfrm>
            <a:off x="8006079" y="2818486"/>
            <a:ext cx="1005841" cy="461665"/>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Circuit Breaker</a:t>
            </a:r>
          </a:p>
        </p:txBody>
      </p:sp>
      <p:sp>
        <p:nvSpPr>
          <p:cNvPr id="49" name="TextBox 48"/>
          <p:cNvSpPr txBox="1"/>
          <p:nvPr/>
        </p:nvSpPr>
        <p:spPr>
          <a:xfrm>
            <a:off x="4255483" y="1305560"/>
            <a:ext cx="1005841" cy="461665"/>
          </a:xfrm>
          <a:prstGeom prst="rect">
            <a:avLst/>
          </a:prstGeom>
          <a:noFill/>
        </p:spPr>
        <p:txBody>
          <a:bodyPr wrap="square" rtlCol="0">
            <a:spAutoFit/>
          </a:bodyPr>
          <a:lstStyle/>
          <a:p>
            <a:r>
              <a:rPr lang="en-US" sz="1200" dirty="0" err="1" smtClean="0">
                <a:solidFill>
                  <a:schemeClr val="bg2"/>
                </a:solidFill>
                <a:latin typeface="FreightSans Pro Medium"/>
                <a:cs typeface="FreightSans Pro Medium"/>
              </a:rPr>
              <a:t>DataStax</a:t>
            </a:r>
            <a:r>
              <a:rPr lang="en-US" sz="1200" dirty="0" smtClean="0">
                <a:solidFill>
                  <a:schemeClr val="bg2"/>
                </a:solidFill>
                <a:latin typeface="FreightSans Pro Medium"/>
                <a:cs typeface="FreightSans Pro Medium"/>
              </a:rPr>
              <a:t> Cassandra</a:t>
            </a:r>
          </a:p>
        </p:txBody>
      </p:sp>
      <p:sp>
        <p:nvSpPr>
          <p:cNvPr id="50" name="TextBox 49"/>
          <p:cNvSpPr txBox="1"/>
          <p:nvPr/>
        </p:nvSpPr>
        <p:spPr>
          <a:xfrm>
            <a:off x="4261400" y="3989767"/>
            <a:ext cx="882314" cy="276999"/>
          </a:xfrm>
          <a:prstGeom prst="rect">
            <a:avLst/>
          </a:prstGeom>
          <a:noFill/>
        </p:spPr>
        <p:txBody>
          <a:bodyPr wrap="square" rtlCol="0">
            <a:spAutoFit/>
          </a:bodyPr>
          <a:lstStyle/>
          <a:p>
            <a:r>
              <a:rPr lang="en-US" sz="1200" dirty="0" err="1" smtClean="0">
                <a:solidFill>
                  <a:schemeClr val="bg2"/>
                </a:solidFill>
                <a:latin typeface="FreightSans Pro Medium"/>
                <a:cs typeface="FreightSans Pro Medium"/>
              </a:rPr>
              <a:t>GemFire</a:t>
            </a:r>
            <a:endParaRPr lang="en-US" sz="1200" dirty="0" smtClean="0">
              <a:solidFill>
                <a:schemeClr val="bg2"/>
              </a:solidFill>
              <a:latin typeface="FreightSans Pro Medium"/>
              <a:cs typeface="FreightSans Pro Medium"/>
            </a:endParaRPr>
          </a:p>
        </p:txBody>
      </p:sp>
      <p:sp>
        <p:nvSpPr>
          <p:cNvPr id="52" name="TextBox 51"/>
          <p:cNvSpPr txBox="1"/>
          <p:nvPr/>
        </p:nvSpPr>
        <p:spPr>
          <a:xfrm>
            <a:off x="4267969" y="3108908"/>
            <a:ext cx="1005841" cy="276999"/>
          </a:xfrm>
          <a:prstGeom prst="rect">
            <a:avLst/>
          </a:prstGeom>
          <a:noFill/>
        </p:spPr>
        <p:txBody>
          <a:bodyPr wrap="square" rtlCol="0">
            <a:spAutoFit/>
          </a:bodyPr>
          <a:lstStyle/>
          <a:p>
            <a:r>
              <a:rPr lang="en-US" sz="1200" dirty="0" err="1" smtClean="0">
                <a:solidFill>
                  <a:schemeClr val="bg2"/>
                </a:solidFill>
                <a:latin typeface="FreightSans Pro Medium"/>
                <a:cs typeface="FreightSans Pro Medium"/>
              </a:rPr>
              <a:t>PivotalHD</a:t>
            </a:r>
            <a:endParaRPr lang="en-US" sz="1200" dirty="0" smtClean="0">
              <a:solidFill>
                <a:schemeClr val="bg2"/>
              </a:solidFill>
              <a:latin typeface="FreightSans Pro Medium"/>
              <a:cs typeface="FreightSans Pro Medium"/>
            </a:endParaRPr>
          </a:p>
        </p:txBody>
      </p:sp>
      <p:sp>
        <p:nvSpPr>
          <p:cNvPr id="53" name="TextBox 52"/>
          <p:cNvSpPr txBox="1"/>
          <p:nvPr/>
        </p:nvSpPr>
        <p:spPr>
          <a:xfrm>
            <a:off x="2722879" y="1432833"/>
            <a:ext cx="1005841" cy="276999"/>
          </a:xfrm>
          <a:prstGeom prst="rect">
            <a:avLst/>
          </a:prstGeom>
          <a:noFill/>
        </p:spPr>
        <p:txBody>
          <a:bodyPr wrap="square" rtlCol="0">
            <a:spAutoFit/>
          </a:bodyPr>
          <a:lstStyle/>
          <a:p>
            <a:r>
              <a:rPr lang="en-US" sz="1200" dirty="0" err="1" smtClean="0">
                <a:solidFill>
                  <a:schemeClr val="bg2"/>
                </a:solidFill>
                <a:latin typeface="FreightSans Pro Medium"/>
                <a:cs typeface="FreightSans Pro Medium"/>
              </a:rPr>
              <a:t>Redis</a:t>
            </a:r>
            <a:endParaRPr lang="en-US" sz="1200" dirty="0" smtClean="0">
              <a:solidFill>
                <a:schemeClr val="bg2"/>
              </a:solidFill>
              <a:latin typeface="FreightSans Pro Medium"/>
              <a:cs typeface="FreightSans Pro Medium"/>
            </a:endParaRPr>
          </a:p>
        </p:txBody>
      </p:sp>
      <p:sp>
        <p:nvSpPr>
          <p:cNvPr id="54" name="TextBox 53"/>
          <p:cNvSpPr txBox="1"/>
          <p:nvPr/>
        </p:nvSpPr>
        <p:spPr>
          <a:xfrm>
            <a:off x="2722879" y="2304048"/>
            <a:ext cx="1005841" cy="276999"/>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MySQL</a:t>
            </a:r>
          </a:p>
        </p:txBody>
      </p:sp>
      <p:sp>
        <p:nvSpPr>
          <p:cNvPr id="56" name="TextBox 55"/>
          <p:cNvSpPr txBox="1"/>
          <p:nvPr/>
        </p:nvSpPr>
        <p:spPr>
          <a:xfrm>
            <a:off x="2725633" y="3779753"/>
            <a:ext cx="934721" cy="646331"/>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Session state caching</a:t>
            </a:r>
            <a:endParaRPr lang="en-US" sz="1000" dirty="0" smtClean="0">
              <a:solidFill>
                <a:schemeClr val="bg2"/>
              </a:solidFill>
              <a:latin typeface="FreightSans Pro Medium"/>
              <a:cs typeface="FreightSans Pro Medium"/>
            </a:endParaRPr>
          </a:p>
        </p:txBody>
      </p:sp>
      <p:sp>
        <p:nvSpPr>
          <p:cNvPr id="48" name="Rectangle 47"/>
          <p:cNvSpPr/>
          <p:nvPr/>
        </p:nvSpPr>
        <p:spPr>
          <a:xfrm>
            <a:off x="142240" y="3129727"/>
            <a:ext cx="1869440" cy="1421954"/>
          </a:xfrm>
          <a:prstGeom prst="rect">
            <a:avLst/>
          </a:prstGeom>
          <a:solidFill>
            <a:srgbClr val="D9D9D9"/>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800" b="1" dirty="0" smtClean="0">
                <a:solidFill>
                  <a:schemeClr val="tx2"/>
                </a:solidFill>
              </a:rPr>
              <a:t>Security</a:t>
            </a:r>
            <a:endParaRPr lang="en-US" dirty="0" smtClean="0">
              <a:solidFill>
                <a:schemeClr val="tx2"/>
              </a:solidFill>
            </a:endParaRPr>
          </a:p>
        </p:txBody>
      </p:sp>
      <p:pic>
        <p:nvPicPr>
          <p:cNvPr id="57" name="Picture 56"/>
          <p:cNvPicPr>
            <a:picLocks noChangeAspect="1"/>
          </p:cNvPicPr>
          <p:nvPr/>
        </p:nvPicPr>
        <p:blipFill>
          <a:blip r:embed="rId17" cstate="screen">
            <a:alphaModFix/>
            <a:extLst>
              <a:ext uri="{28A0092B-C50C-407E-A947-70E740481C1C}">
                <a14:useLocalDpi xmlns:a14="http://schemas.microsoft.com/office/drawing/2010/main"/>
              </a:ext>
            </a:extLst>
          </a:blip>
          <a:stretch>
            <a:fillRect/>
          </a:stretch>
        </p:blipFill>
        <p:spPr>
          <a:xfrm>
            <a:off x="239486" y="3675380"/>
            <a:ext cx="635000" cy="635000"/>
          </a:xfrm>
          <a:prstGeom prst="rect">
            <a:avLst/>
          </a:prstGeom>
        </p:spPr>
      </p:pic>
      <p:sp>
        <p:nvSpPr>
          <p:cNvPr id="58" name="TextBox 57"/>
          <p:cNvSpPr txBox="1"/>
          <p:nvPr/>
        </p:nvSpPr>
        <p:spPr>
          <a:xfrm>
            <a:off x="807357" y="3799840"/>
            <a:ext cx="1173843" cy="276999"/>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Single Sign-on</a:t>
            </a:r>
          </a:p>
        </p:txBody>
      </p:sp>
      <p:sp>
        <p:nvSpPr>
          <p:cNvPr id="59" name="Rectangle 58"/>
          <p:cNvSpPr/>
          <p:nvPr/>
        </p:nvSpPr>
        <p:spPr>
          <a:xfrm>
            <a:off x="5189572" y="2739867"/>
            <a:ext cx="1879600" cy="1823695"/>
          </a:xfrm>
          <a:prstGeom prst="rect">
            <a:avLst/>
          </a:prstGeom>
          <a:solidFill>
            <a:srgbClr val="D9D9D9"/>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800" b="1" dirty="0" smtClean="0">
                <a:solidFill>
                  <a:srgbClr val="000000"/>
                </a:solidFill>
              </a:rPr>
              <a:t>Monitoring</a:t>
            </a:r>
            <a:endParaRPr lang="en-US" sz="2000" b="1" dirty="0" smtClean="0">
              <a:solidFill>
                <a:srgbClr val="000000"/>
              </a:solidFill>
            </a:endParaRPr>
          </a:p>
          <a:p>
            <a:pPr algn="ctr"/>
            <a:endParaRPr lang="en-US" dirty="0"/>
          </a:p>
        </p:txBody>
      </p:sp>
      <p:sp>
        <p:nvSpPr>
          <p:cNvPr id="60" name="TextBox 59"/>
          <p:cNvSpPr txBox="1"/>
          <p:nvPr/>
        </p:nvSpPr>
        <p:spPr>
          <a:xfrm>
            <a:off x="5913891" y="1415780"/>
            <a:ext cx="944110" cy="276999"/>
          </a:xfrm>
          <a:prstGeom prst="rect">
            <a:avLst/>
          </a:prstGeom>
          <a:noFill/>
        </p:spPr>
        <p:txBody>
          <a:bodyPr wrap="square" rtlCol="0">
            <a:spAutoFit/>
          </a:bodyPr>
          <a:lstStyle/>
          <a:p>
            <a:r>
              <a:rPr lang="en-US" sz="1200" dirty="0" err="1" smtClean="0">
                <a:solidFill>
                  <a:schemeClr val="bg2"/>
                </a:solidFill>
                <a:latin typeface="FreightSans Pro Medium"/>
                <a:cs typeface="FreightSans Pro Medium"/>
              </a:rPr>
              <a:t>Git</a:t>
            </a:r>
            <a:r>
              <a:rPr lang="en-US" sz="1200" dirty="0" smtClean="0">
                <a:solidFill>
                  <a:schemeClr val="bg2"/>
                </a:solidFill>
                <a:latin typeface="FreightSans Pro Medium"/>
                <a:cs typeface="FreightSans Pro Medium"/>
              </a:rPr>
              <a:t> Lab</a:t>
            </a:r>
          </a:p>
        </p:txBody>
      </p:sp>
      <p:sp>
        <p:nvSpPr>
          <p:cNvPr id="62" name="TextBox 61"/>
          <p:cNvSpPr txBox="1"/>
          <p:nvPr/>
        </p:nvSpPr>
        <p:spPr>
          <a:xfrm>
            <a:off x="5972803" y="4117925"/>
            <a:ext cx="1005841" cy="276999"/>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New Relic</a:t>
            </a:r>
          </a:p>
        </p:txBody>
      </p:sp>
      <p:sp>
        <p:nvSpPr>
          <p:cNvPr id="63" name="TextBox 62"/>
          <p:cNvSpPr txBox="1"/>
          <p:nvPr/>
        </p:nvSpPr>
        <p:spPr>
          <a:xfrm>
            <a:off x="5972803" y="3226168"/>
            <a:ext cx="1005841" cy="461665"/>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App Dynamics</a:t>
            </a:r>
          </a:p>
        </p:txBody>
      </p:sp>
      <p:pic>
        <p:nvPicPr>
          <p:cNvPr id="30" name="Picture 29" descr="gitlab.png"/>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5261324" y="1215207"/>
            <a:ext cx="640081" cy="640081"/>
          </a:xfrm>
          <a:prstGeom prst="rect">
            <a:avLst/>
          </a:prstGeom>
        </p:spPr>
      </p:pic>
      <p:pic>
        <p:nvPicPr>
          <p:cNvPr id="32" name="Picture 31" descr="elk.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5274646" y="3129726"/>
            <a:ext cx="639244" cy="636325"/>
          </a:xfrm>
          <a:prstGeom prst="rect">
            <a:avLst/>
          </a:prstGeom>
        </p:spPr>
      </p:pic>
      <p:pic>
        <p:nvPicPr>
          <p:cNvPr id="70" name="Picture 69" descr="newrelic.png"/>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5287132" y="3858465"/>
            <a:ext cx="626759" cy="626759"/>
          </a:xfrm>
          <a:prstGeom prst="rect">
            <a:avLst/>
          </a:prstGeom>
        </p:spPr>
      </p:pic>
      <p:pic>
        <p:nvPicPr>
          <p:cNvPr id="72" name="Picture 2" descr="http://photos4.meetupstatic.com/photos/event/7/8/f/c/global_249990972.jpeg"/>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8260969" y="3836140"/>
            <a:ext cx="583693" cy="583693"/>
          </a:xfrm>
          <a:prstGeom prst="roundRect">
            <a:avLst>
              <a:gd name="adj" fmla="val 22615"/>
            </a:avLst>
          </a:prstGeom>
          <a:solidFill>
            <a:srgbClr val="FFFFFF">
              <a:shade val="85000"/>
            </a:srgbClr>
          </a:solidFill>
          <a:ln>
            <a:noFill/>
          </a:ln>
          <a:effectLst/>
          <a:extLst/>
        </p:spPr>
      </p:pic>
      <p:sp>
        <p:nvSpPr>
          <p:cNvPr id="73" name="TextBox 72"/>
          <p:cNvSpPr txBox="1"/>
          <p:nvPr/>
        </p:nvSpPr>
        <p:spPr>
          <a:xfrm>
            <a:off x="7276738" y="3993535"/>
            <a:ext cx="1127883" cy="276999"/>
          </a:xfrm>
          <a:prstGeom prst="rect">
            <a:avLst/>
          </a:prstGeom>
          <a:noFill/>
        </p:spPr>
        <p:txBody>
          <a:bodyPr wrap="square" rtlCol="0">
            <a:spAutoFit/>
          </a:bodyPr>
          <a:lstStyle/>
          <a:p>
            <a:r>
              <a:rPr lang="en-US" sz="1200" dirty="0" smtClean="0">
                <a:solidFill>
                  <a:schemeClr val="tx1"/>
                </a:solidFill>
                <a:latin typeface="FreightSans Pro Medium"/>
                <a:cs typeface="FreightSans Pro Medium"/>
              </a:rPr>
              <a:t>Powered by</a:t>
            </a:r>
          </a:p>
        </p:txBody>
      </p:sp>
    </p:spTree>
    <p:extLst>
      <p:ext uri="{BB962C8B-B14F-4D97-AF65-F5344CB8AC3E}">
        <p14:creationId xmlns:p14="http://schemas.microsoft.com/office/powerpoint/2010/main" val="350967622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9" name="Picture 18" descr="Stocksy_txp157cab05rEJ000_Medium_423382.jpg"/>
          <p:cNvPicPr>
            <a:picLocks noChangeAspect="1"/>
          </p:cNvPicPr>
          <p:nvPr/>
        </p:nvPicPr>
        <p:blipFill>
          <a:blip r:embed="rId3"/>
          <a:srcRect t="15584"/>
          <a:stretch>
            <a:fillRect/>
          </a:stretch>
        </p:blipFill>
        <p:spPr>
          <a:xfrm>
            <a:off x="0" y="0"/>
            <a:ext cx="9144000" cy="5143500"/>
          </a:xfrm>
          <a:prstGeom prst="rect">
            <a:avLst/>
          </a:prstGeom>
        </p:spPr>
      </p:pic>
      <p:sp>
        <p:nvSpPr>
          <p:cNvPr id="20" name="Rectangle 19"/>
          <p:cNvSpPr/>
          <p:nvPr/>
        </p:nvSpPr>
        <p:spPr>
          <a:xfrm>
            <a:off x="0" y="0"/>
            <a:ext cx="9144000" cy="5143500"/>
          </a:xfrm>
          <a:prstGeom prst="rect">
            <a:avLst/>
          </a:prstGeom>
          <a:gradFill flip="none" rotWithShape="1">
            <a:gsLst>
              <a:gs pos="8000">
                <a:srgbClr val="000000">
                  <a:alpha val="0"/>
                </a:srgbClr>
              </a:gs>
              <a:gs pos="54000">
                <a:srgbClr val="000000">
                  <a:alpha val="86000"/>
                </a:srgbClr>
              </a:gs>
              <a:gs pos="83000">
                <a:srgbClr val="000000">
                  <a:alpha val="89000"/>
                </a:srgbClr>
              </a:gs>
            </a:gsLst>
            <a:lin ang="16500000" scaled="0"/>
            <a:tileRect/>
          </a:gradFill>
          <a:ln w="44450" cap="flat" cmpd="sng" algn="ctr">
            <a:noFill/>
            <a:prstDash val="solid"/>
            <a:round/>
            <a:headEnd type="none" w="med" len="med"/>
            <a:tailEnd type="none" w="med" len="med"/>
          </a:ln>
          <a:effectLst/>
        </p:spPr>
        <p:txBody>
          <a:bodyPr lIns="68579" tIns="34289" rIns="68579" bIns="34289" rtlCol="0" anchor="ctr"/>
          <a:lstStyle/>
          <a:p>
            <a:pPr algn="ctr">
              <a:defRPr/>
            </a:pPr>
            <a:endParaRPr lang="en-US" kern="0">
              <a:solidFill>
                <a:srgbClr val="FFFFFF"/>
              </a:solidFill>
            </a:endParaRPr>
          </a:p>
        </p:txBody>
      </p:sp>
      <p:grpSp>
        <p:nvGrpSpPr>
          <p:cNvPr id="2" name="Group 24"/>
          <p:cNvGrpSpPr/>
          <p:nvPr/>
        </p:nvGrpSpPr>
        <p:grpSpPr>
          <a:xfrm>
            <a:off x="3754006" y="2328641"/>
            <a:ext cx="1187450" cy="800195"/>
            <a:chOff x="1314450" y="2381250"/>
            <a:chExt cx="1847850" cy="1245223"/>
          </a:xfrm>
        </p:grpSpPr>
        <p:sp>
          <p:nvSpPr>
            <p:cNvPr id="24" name="Rounded Rectangle 23"/>
            <p:cNvSpPr/>
            <p:nvPr/>
          </p:nvSpPr>
          <p:spPr>
            <a:xfrm>
              <a:off x="1752600" y="2806700"/>
              <a:ext cx="1028700" cy="635000"/>
            </a:xfrm>
            <a:prstGeom prst="round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pic>
          <p:nvPicPr>
            <p:cNvPr id="22" name="Picture 21" descr="cf-green.png"/>
            <p:cNvPicPr>
              <a:picLocks noChangeAspect="1"/>
            </p:cNvPicPr>
            <p:nvPr/>
          </p:nvPicPr>
          <p:blipFill>
            <a:blip r:embed="rId4"/>
            <a:stretch>
              <a:fillRect/>
            </a:stretch>
          </p:blipFill>
          <p:spPr>
            <a:xfrm>
              <a:off x="1314450" y="2381250"/>
              <a:ext cx="1847850" cy="1245223"/>
            </a:xfrm>
            <a:prstGeom prst="rect">
              <a:avLst/>
            </a:prstGeom>
          </p:spPr>
        </p:pic>
      </p:grpSp>
      <p:cxnSp>
        <p:nvCxnSpPr>
          <p:cNvPr id="40" name="Straight Connector 39"/>
          <p:cNvCxnSpPr/>
          <p:nvPr/>
        </p:nvCxnSpPr>
        <p:spPr>
          <a:xfrm>
            <a:off x="596900" y="2111130"/>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596900" y="3428754"/>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8" name="Shape 1014"/>
          <p:cNvSpPr txBox="1">
            <a:spLocks/>
          </p:cNvSpPr>
          <p:nvPr/>
        </p:nvSpPr>
        <p:spPr>
          <a:xfrm>
            <a:off x="1820794" y="1336859"/>
            <a:ext cx="5209487" cy="460500"/>
          </a:xfrm>
          <a:prstGeom prst="rect">
            <a:avLst/>
          </a:prstGeom>
          <a:noFill/>
          <a:ln>
            <a:noFill/>
          </a:ln>
        </p:spPr>
        <p:txBody>
          <a:bodyPr lIns="0" tIns="0" rIns="0" bIns="0" anchor="t" anchorCtr="0">
            <a:noAutofit/>
          </a:bodyPr>
          <a:lstStyle/>
          <a:p>
            <a:pPr algn="dist">
              <a:lnSpc>
                <a:spcPct val="90000"/>
              </a:lnSpc>
              <a:buSzPct val="25000"/>
              <a:defRPr/>
            </a:pPr>
            <a:endParaRPr lang="en" sz="4500" b="1" kern="0" cap="all" dirty="0">
              <a:solidFill>
                <a:srgbClr val="008881"/>
              </a:solidFill>
              <a:ea typeface="Arial"/>
              <a:cs typeface="Arial"/>
              <a:sym typeface="Arial"/>
            </a:endParaRPr>
          </a:p>
        </p:txBody>
      </p:sp>
      <p:sp>
        <p:nvSpPr>
          <p:cNvPr id="10" name="Shape 1163"/>
          <p:cNvSpPr txBox="1">
            <a:spLocks/>
          </p:cNvSpPr>
          <p:nvPr/>
        </p:nvSpPr>
        <p:spPr bwMode="gray">
          <a:xfrm>
            <a:off x="205956" y="1396070"/>
            <a:ext cx="8410499" cy="460500"/>
          </a:xfrm>
          <a:prstGeom prst="rect">
            <a:avLst/>
          </a:prstGeom>
          <a:noFill/>
          <a:ln>
            <a:noFill/>
          </a:ln>
        </p:spPr>
        <p:txBody>
          <a:bodyPr lIns="0" tIns="0" rIns="0" bIns="0" anchor="t" anchorCtr="0">
            <a:noAutofit/>
          </a:bodyPr>
          <a:lstStyle>
            <a:defPPr marR="0" algn="l" rtl="0">
              <a:lnSpc>
                <a:spcPct val="100000"/>
              </a:lnSpc>
              <a:spcBef>
                <a:spcPts val="0"/>
              </a:spcBef>
              <a:spcAft>
                <a:spcPts val="0"/>
              </a:spcAft>
            </a:defPPr>
            <a:lvl1pPr marR="0" algn="l" rtl="0">
              <a:lnSpc>
                <a:spcPct val="90000"/>
              </a:lnSpc>
              <a:spcBef>
                <a:spcPts val="0"/>
              </a:spcBef>
              <a:spcAft>
                <a:spcPts val="0"/>
              </a:spcAft>
              <a:buNone/>
              <a:defRPr sz="3200" b="0" i="0" u="none" strike="noStrike" cap="none" baseline="0">
                <a:solidFill>
                  <a:schemeClr val="tx2"/>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stStyle>
          <a:p>
            <a:pPr algn="ctr">
              <a:buSzPct val="25000"/>
            </a:pPr>
            <a:r>
              <a:rPr lang="en-US" b="1" cap="all" dirty="0" smtClean="0">
                <a:solidFill>
                  <a:srgbClr val="74CEC7"/>
                </a:solidFill>
              </a:rPr>
              <a:t>D e m o</a:t>
            </a:r>
            <a:endParaRPr lang="en" sz="2100" b="1" cap="all" dirty="0">
              <a:solidFill>
                <a:srgbClr val="74CEC7"/>
              </a:solidFill>
            </a:endParaRPr>
          </a:p>
        </p:txBody>
      </p:sp>
    </p:spTree>
    <p:extLst>
      <p:ext uri="{BB962C8B-B14F-4D97-AF65-F5344CB8AC3E}">
        <p14:creationId xmlns:p14="http://schemas.microsoft.com/office/powerpoint/2010/main" val="1530914935"/>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itle 1"/>
          <p:cNvSpPr txBox="1">
            <a:spLocks/>
          </p:cNvSpPr>
          <p:nvPr/>
        </p:nvSpPr>
        <p:spPr bwMode="gray">
          <a:xfrm>
            <a:off x="395915" y="172590"/>
            <a:ext cx="8410575" cy="460375"/>
          </a:xfrm>
          <a:prstGeom prst="rect">
            <a:avLst/>
          </a:prstGeom>
          <a:noFill/>
        </p:spPr>
        <p:txBody>
          <a:bodyPr lIns="0" tIns="0" rIns="0" bIns="0" anchor="t" anchorCtr="0"/>
          <a:lstStyle>
            <a:lvl1pPr algn="l" rtl="0" fontAlgn="base">
              <a:lnSpc>
                <a:spcPct val="90000"/>
              </a:lnSpc>
              <a:spcBef>
                <a:spcPct val="0"/>
              </a:spcBef>
              <a:spcAft>
                <a:spcPct val="0"/>
              </a:spcAft>
              <a:defRPr sz="3200" kern="1200">
                <a:solidFill>
                  <a:schemeClr val="tx2"/>
                </a:solidFill>
                <a:latin typeface="Arial"/>
                <a:ea typeface="ＭＳ Ｐゴシック" charset="0"/>
                <a:cs typeface="Arial"/>
              </a:defRPr>
            </a:lvl1pPr>
            <a:lvl2pPr algn="l" rtl="0" fontAlgn="base">
              <a:spcBef>
                <a:spcPct val="0"/>
              </a:spcBef>
              <a:spcAft>
                <a:spcPct val="0"/>
              </a:spcAft>
              <a:defRPr sz="3200">
                <a:solidFill>
                  <a:srgbClr val="2C95DD"/>
                </a:solidFill>
                <a:latin typeface="MetaNormalLF-Roman" charset="0"/>
                <a:ea typeface="ＭＳ Ｐゴシック" charset="0"/>
                <a:cs typeface="ＭＳ Ｐゴシック" charset="0"/>
              </a:defRPr>
            </a:lvl2pPr>
            <a:lvl3pPr algn="l" rtl="0" fontAlgn="base">
              <a:spcBef>
                <a:spcPct val="0"/>
              </a:spcBef>
              <a:spcAft>
                <a:spcPct val="0"/>
              </a:spcAft>
              <a:defRPr sz="3200">
                <a:solidFill>
                  <a:srgbClr val="2C95DD"/>
                </a:solidFill>
                <a:latin typeface="MetaNormalLF-Roman" charset="0"/>
                <a:ea typeface="ＭＳ Ｐゴシック" charset="0"/>
                <a:cs typeface="ＭＳ Ｐゴシック" charset="0"/>
              </a:defRPr>
            </a:lvl3pPr>
            <a:lvl4pPr algn="l" rtl="0" fontAlgn="base">
              <a:spcBef>
                <a:spcPct val="0"/>
              </a:spcBef>
              <a:spcAft>
                <a:spcPct val="0"/>
              </a:spcAft>
              <a:defRPr sz="3200">
                <a:solidFill>
                  <a:srgbClr val="2C95DD"/>
                </a:solidFill>
                <a:latin typeface="MetaNormalLF-Roman" charset="0"/>
                <a:ea typeface="ＭＳ Ｐゴシック" charset="0"/>
                <a:cs typeface="ＭＳ Ｐゴシック" charset="0"/>
              </a:defRPr>
            </a:lvl4pPr>
            <a:lvl5pPr algn="l" rtl="0" fontAlgn="base">
              <a:spcBef>
                <a:spcPct val="0"/>
              </a:spcBef>
              <a:spcAft>
                <a:spcPct val="0"/>
              </a:spcAft>
              <a:defRPr sz="3200">
                <a:solidFill>
                  <a:srgbClr val="2C95DD"/>
                </a:solidFill>
                <a:latin typeface="MetaNormalLF-Roman" charset="0"/>
                <a:ea typeface="ＭＳ Ｐゴシック" charset="0"/>
                <a:cs typeface="ＭＳ Ｐゴシック" charset="0"/>
              </a:defRPr>
            </a:lvl5pPr>
            <a:lvl6pPr marL="457200" algn="l" rtl="0" fontAlgn="base">
              <a:spcBef>
                <a:spcPct val="0"/>
              </a:spcBef>
              <a:spcAft>
                <a:spcPct val="0"/>
              </a:spcAft>
              <a:defRPr sz="3200">
                <a:solidFill>
                  <a:srgbClr val="2C95DD"/>
                </a:solidFill>
                <a:latin typeface="MetaNormalLF-Roman" charset="0"/>
                <a:ea typeface="ＭＳ Ｐゴシック" charset="0"/>
                <a:cs typeface="ＭＳ Ｐゴシック" charset="0"/>
              </a:defRPr>
            </a:lvl6pPr>
            <a:lvl7pPr marL="914400" algn="l" rtl="0" fontAlgn="base">
              <a:spcBef>
                <a:spcPct val="0"/>
              </a:spcBef>
              <a:spcAft>
                <a:spcPct val="0"/>
              </a:spcAft>
              <a:defRPr sz="3200">
                <a:solidFill>
                  <a:srgbClr val="2C95DD"/>
                </a:solidFill>
                <a:latin typeface="MetaNormalLF-Roman" charset="0"/>
                <a:ea typeface="ＭＳ Ｐゴシック" charset="0"/>
                <a:cs typeface="ＭＳ Ｐゴシック" charset="0"/>
              </a:defRPr>
            </a:lvl7pPr>
            <a:lvl8pPr marL="1371600" algn="l" rtl="0" fontAlgn="base">
              <a:spcBef>
                <a:spcPct val="0"/>
              </a:spcBef>
              <a:spcAft>
                <a:spcPct val="0"/>
              </a:spcAft>
              <a:defRPr sz="3200">
                <a:solidFill>
                  <a:srgbClr val="2C95DD"/>
                </a:solidFill>
                <a:latin typeface="MetaNormalLF-Roman" charset="0"/>
                <a:ea typeface="ＭＳ Ｐゴシック" charset="0"/>
                <a:cs typeface="ＭＳ Ｐゴシック" charset="0"/>
              </a:defRPr>
            </a:lvl8pPr>
            <a:lvl9pPr marL="1828800" algn="l" rtl="0" fontAlgn="base">
              <a:spcBef>
                <a:spcPct val="0"/>
              </a:spcBef>
              <a:spcAft>
                <a:spcPct val="0"/>
              </a:spcAft>
              <a:defRPr sz="3200">
                <a:solidFill>
                  <a:srgbClr val="2C95DD"/>
                </a:solidFill>
                <a:latin typeface="MetaNormalLF-Roman" charset="0"/>
                <a:ea typeface="ＭＳ Ｐゴシック" charset="0"/>
                <a:cs typeface="ＭＳ Ｐゴシック" charset="0"/>
              </a:defRPr>
            </a:lvl9pPr>
          </a:lstStyle>
          <a:p>
            <a:r>
              <a:rPr lang="en-US" sz="2200" dirty="0" smtClean="0">
                <a:solidFill>
                  <a:schemeClr val="bg1"/>
                </a:solidFill>
              </a:rPr>
              <a:t>Data and Services – Pivotal Cloud Foundry and Big Data Suite</a:t>
            </a:r>
            <a:endParaRPr lang="en-US" sz="2200" dirty="0">
              <a:solidFill>
                <a:schemeClr val="bg1"/>
              </a:solidFill>
            </a:endParaRPr>
          </a:p>
        </p:txBody>
      </p:sp>
      <p:sp>
        <p:nvSpPr>
          <p:cNvPr id="3" name="Rectangle 2"/>
          <p:cNvSpPr/>
          <p:nvPr/>
        </p:nvSpPr>
        <p:spPr>
          <a:xfrm>
            <a:off x="737953" y="1097932"/>
            <a:ext cx="924560" cy="575165"/>
          </a:xfrm>
          <a:prstGeom prst="rect">
            <a:avLst/>
          </a:prstGeom>
          <a:solidFill>
            <a:srgbClr val="3366FF">
              <a:alpha val="59000"/>
            </a:srgbClr>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rgbClr val="FFFFFF"/>
                </a:solidFill>
              </a:rPr>
              <a:t>PivotalHD</a:t>
            </a:r>
            <a:endParaRPr lang="en-US" sz="1100" dirty="0">
              <a:solidFill>
                <a:srgbClr val="FFFFFF"/>
              </a:solidFill>
            </a:endParaRPr>
          </a:p>
        </p:txBody>
      </p:sp>
      <p:sp>
        <p:nvSpPr>
          <p:cNvPr id="7" name="Rectangle 6"/>
          <p:cNvSpPr/>
          <p:nvPr/>
        </p:nvSpPr>
        <p:spPr>
          <a:xfrm>
            <a:off x="737953" y="1680190"/>
            <a:ext cx="924560" cy="579974"/>
          </a:xfrm>
          <a:prstGeom prst="rect">
            <a:avLst/>
          </a:prstGeom>
          <a:solidFill>
            <a:srgbClr val="3366FF">
              <a:alpha val="59000"/>
            </a:srgbClr>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rgbClr val="FFFFFF"/>
                </a:solidFill>
              </a:rPr>
              <a:t>Greenplum</a:t>
            </a:r>
            <a:endParaRPr lang="en-US" sz="1100" dirty="0">
              <a:solidFill>
                <a:srgbClr val="FFFFFF"/>
              </a:solidFill>
            </a:endParaRPr>
          </a:p>
        </p:txBody>
      </p:sp>
      <p:sp>
        <p:nvSpPr>
          <p:cNvPr id="8" name="Rectangle 7"/>
          <p:cNvSpPr/>
          <p:nvPr/>
        </p:nvSpPr>
        <p:spPr>
          <a:xfrm>
            <a:off x="737953" y="2262612"/>
            <a:ext cx="924560" cy="572107"/>
          </a:xfrm>
          <a:prstGeom prst="rect">
            <a:avLst/>
          </a:prstGeom>
          <a:solidFill>
            <a:srgbClr val="3366FF">
              <a:alpha val="59000"/>
            </a:srgbClr>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rgbClr val="FFFFFF"/>
                </a:solidFill>
              </a:rPr>
              <a:t>HAWQ</a:t>
            </a:r>
            <a:endParaRPr lang="en-US" sz="1100" dirty="0">
              <a:solidFill>
                <a:srgbClr val="FFFFFF"/>
              </a:solidFill>
            </a:endParaRPr>
          </a:p>
        </p:txBody>
      </p:sp>
      <p:sp>
        <p:nvSpPr>
          <p:cNvPr id="12" name="Rectangle 11"/>
          <p:cNvSpPr/>
          <p:nvPr/>
        </p:nvSpPr>
        <p:spPr>
          <a:xfrm>
            <a:off x="1662513" y="2397653"/>
            <a:ext cx="924560" cy="434413"/>
          </a:xfrm>
          <a:prstGeom prst="rect">
            <a:avLst/>
          </a:prstGeom>
          <a:solidFill>
            <a:srgbClr val="3C8904">
              <a:alpha val="62000"/>
            </a:srgbClr>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rgbClr val="FFFFFF"/>
                </a:solidFill>
              </a:rPr>
              <a:t>Spring XD</a:t>
            </a:r>
            <a:endParaRPr lang="en-US" sz="1100" dirty="0">
              <a:solidFill>
                <a:srgbClr val="FFFFFF"/>
              </a:solidFill>
            </a:endParaRPr>
          </a:p>
        </p:txBody>
      </p:sp>
      <p:sp>
        <p:nvSpPr>
          <p:cNvPr id="14" name="Rectangle 13"/>
          <p:cNvSpPr/>
          <p:nvPr/>
        </p:nvSpPr>
        <p:spPr>
          <a:xfrm>
            <a:off x="1662513" y="1964415"/>
            <a:ext cx="924560" cy="434413"/>
          </a:xfrm>
          <a:prstGeom prst="rect">
            <a:avLst/>
          </a:prstGeom>
          <a:solidFill>
            <a:srgbClr val="3C8904">
              <a:alpha val="62000"/>
            </a:srgbClr>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rgbClr val="FFFFFF"/>
                </a:solidFill>
              </a:rPr>
              <a:t>RabbitMQ</a:t>
            </a:r>
            <a:endParaRPr lang="en-US" sz="1100" dirty="0">
              <a:solidFill>
                <a:srgbClr val="FFFFFF"/>
              </a:solidFill>
            </a:endParaRPr>
          </a:p>
        </p:txBody>
      </p:sp>
      <p:sp>
        <p:nvSpPr>
          <p:cNvPr id="15" name="Rectangle 14"/>
          <p:cNvSpPr/>
          <p:nvPr/>
        </p:nvSpPr>
        <p:spPr>
          <a:xfrm>
            <a:off x="1662513" y="1531177"/>
            <a:ext cx="924560" cy="434413"/>
          </a:xfrm>
          <a:prstGeom prst="rect">
            <a:avLst/>
          </a:prstGeom>
          <a:solidFill>
            <a:srgbClr val="3C8904">
              <a:alpha val="62000"/>
            </a:srgbClr>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rgbClr val="FFFFFF"/>
                </a:solidFill>
              </a:rPr>
              <a:t>Redis</a:t>
            </a:r>
            <a:endParaRPr lang="en-US" sz="1100" dirty="0">
              <a:solidFill>
                <a:srgbClr val="FFFFFF"/>
              </a:solidFill>
            </a:endParaRPr>
          </a:p>
        </p:txBody>
      </p:sp>
      <p:sp>
        <p:nvSpPr>
          <p:cNvPr id="16" name="Rectangle 15"/>
          <p:cNvSpPr/>
          <p:nvPr/>
        </p:nvSpPr>
        <p:spPr>
          <a:xfrm>
            <a:off x="1662513" y="1097938"/>
            <a:ext cx="924560" cy="434413"/>
          </a:xfrm>
          <a:prstGeom prst="rect">
            <a:avLst/>
          </a:prstGeom>
          <a:solidFill>
            <a:srgbClr val="3C8904">
              <a:alpha val="62000"/>
            </a:srgbClr>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sz="1100" dirty="0" smtClean="0">
              <a:solidFill>
                <a:srgbClr val="FFFFFF"/>
              </a:solidFill>
            </a:endParaRPr>
          </a:p>
          <a:p>
            <a:pPr algn="ctr"/>
            <a:r>
              <a:rPr lang="en-US" sz="1100" dirty="0" smtClean="0">
                <a:solidFill>
                  <a:srgbClr val="FFFFFF"/>
                </a:solidFill>
              </a:rPr>
              <a:t>Gemfire</a:t>
            </a:r>
          </a:p>
          <a:p>
            <a:pPr algn="ctr"/>
            <a:endParaRPr lang="en-US" sz="1100" dirty="0">
              <a:solidFill>
                <a:srgbClr val="FFFFFF"/>
              </a:solidFill>
            </a:endParaRPr>
          </a:p>
        </p:txBody>
      </p:sp>
      <p:sp>
        <p:nvSpPr>
          <p:cNvPr id="18" name="Rectangle 17"/>
          <p:cNvSpPr/>
          <p:nvPr/>
        </p:nvSpPr>
        <p:spPr>
          <a:xfrm>
            <a:off x="3511633" y="1531177"/>
            <a:ext cx="924560" cy="434413"/>
          </a:xfrm>
          <a:prstGeom prst="rect">
            <a:avLst/>
          </a:prstGeom>
          <a:solidFill>
            <a:srgbClr val="FFFF00">
              <a:alpha val="62000"/>
            </a:srgbClr>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rgbClr val="FFFFFF"/>
                </a:solidFill>
              </a:rPr>
              <a:t>MongoDB *</a:t>
            </a:r>
          </a:p>
          <a:p>
            <a:pPr algn="ctr"/>
            <a:r>
              <a:rPr lang="en-US" sz="1100" dirty="0" smtClean="0">
                <a:solidFill>
                  <a:srgbClr val="FFFFFF"/>
                </a:solidFill>
              </a:rPr>
              <a:t>(10Gen)</a:t>
            </a:r>
            <a:endParaRPr lang="en-US" sz="1100" dirty="0">
              <a:solidFill>
                <a:srgbClr val="FFFFFF"/>
              </a:solidFill>
            </a:endParaRPr>
          </a:p>
        </p:txBody>
      </p:sp>
      <p:sp>
        <p:nvSpPr>
          <p:cNvPr id="19" name="Rectangle 18"/>
          <p:cNvSpPr/>
          <p:nvPr/>
        </p:nvSpPr>
        <p:spPr>
          <a:xfrm>
            <a:off x="3511633" y="1097938"/>
            <a:ext cx="924560" cy="434413"/>
          </a:xfrm>
          <a:prstGeom prst="rect">
            <a:avLst/>
          </a:prstGeom>
          <a:solidFill>
            <a:srgbClr val="FFFF00">
              <a:alpha val="62000"/>
            </a:srgbClr>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rgbClr val="FFFFFF"/>
                </a:solidFill>
              </a:rPr>
              <a:t>Cassandra</a:t>
            </a:r>
          </a:p>
          <a:p>
            <a:pPr algn="ctr"/>
            <a:r>
              <a:rPr lang="en-US" sz="1100" dirty="0" smtClean="0">
                <a:solidFill>
                  <a:srgbClr val="FFFFFF"/>
                </a:solidFill>
              </a:rPr>
              <a:t>(DataStax)</a:t>
            </a:r>
            <a:endParaRPr lang="en-US" sz="1100" dirty="0">
              <a:solidFill>
                <a:srgbClr val="FFFFFF"/>
              </a:solidFill>
            </a:endParaRPr>
          </a:p>
        </p:txBody>
      </p:sp>
      <p:sp>
        <p:nvSpPr>
          <p:cNvPr id="20" name="Rectangle 19"/>
          <p:cNvSpPr/>
          <p:nvPr/>
        </p:nvSpPr>
        <p:spPr>
          <a:xfrm>
            <a:off x="2587073" y="1097938"/>
            <a:ext cx="924560" cy="434413"/>
          </a:xfrm>
          <a:prstGeom prst="rect">
            <a:avLst/>
          </a:prstGeom>
          <a:solidFill>
            <a:srgbClr val="FFFF00">
              <a:alpha val="62000"/>
            </a:srgbClr>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rgbClr val="FFFFFF"/>
                </a:solidFill>
              </a:rPr>
              <a:t>MySQL</a:t>
            </a:r>
            <a:endParaRPr lang="en-US" sz="1100" dirty="0">
              <a:solidFill>
                <a:srgbClr val="FFFFFF"/>
              </a:solidFill>
            </a:endParaRPr>
          </a:p>
        </p:txBody>
      </p:sp>
      <p:sp>
        <p:nvSpPr>
          <p:cNvPr id="21" name="Rectangle 20"/>
          <p:cNvSpPr/>
          <p:nvPr/>
        </p:nvSpPr>
        <p:spPr>
          <a:xfrm>
            <a:off x="5349747" y="1094892"/>
            <a:ext cx="924560" cy="434413"/>
          </a:xfrm>
          <a:prstGeom prst="rect">
            <a:avLst/>
          </a:prstGeom>
          <a:solidFill>
            <a:schemeClr val="accent3">
              <a:alpha val="62000"/>
            </a:schemeClr>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rgbClr val="FFFFFF"/>
                </a:solidFill>
              </a:rPr>
              <a:t>Concourse</a:t>
            </a:r>
            <a:endParaRPr lang="en-US" sz="1100" dirty="0">
              <a:solidFill>
                <a:srgbClr val="FFFFFF"/>
              </a:solidFill>
            </a:endParaRPr>
          </a:p>
        </p:txBody>
      </p:sp>
      <p:sp>
        <p:nvSpPr>
          <p:cNvPr id="22" name="Rectangle 21"/>
          <p:cNvSpPr/>
          <p:nvPr/>
        </p:nvSpPr>
        <p:spPr>
          <a:xfrm>
            <a:off x="4428997" y="1958700"/>
            <a:ext cx="924560" cy="434413"/>
          </a:xfrm>
          <a:prstGeom prst="rect">
            <a:avLst/>
          </a:prstGeom>
          <a:solidFill>
            <a:schemeClr val="accent3">
              <a:alpha val="62000"/>
            </a:schemeClr>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err="1" smtClean="0">
                <a:solidFill>
                  <a:srgbClr val="FFFFFF"/>
                </a:solidFill>
              </a:rPr>
              <a:t>JFrog</a:t>
            </a:r>
            <a:endParaRPr lang="en-US" sz="1100" dirty="0" smtClean="0">
              <a:solidFill>
                <a:srgbClr val="FFFFFF"/>
              </a:solidFill>
            </a:endParaRPr>
          </a:p>
          <a:p>
            <a:pPr algn="ctr"/>
            <a:r>
              <a:rPr lang="en-US" sz="1100" dirty="0" smtClean="0">
                <a:solidFill>
                  <a:srgbClr val="FFFFFF"/>
                </a:solidFill>
              </a:rPr>
              <a:t>Artifactory</a:t>
            </a:r>
            <a:endParaRPr lang="en-US" sz="1100" dirty="0">
              <a:solidFill>
                <a:srgbClr val="FFFFFF"/>
              </a:solidFill>
            </a:endParaRPr>
          </a:p>
        </p:txBody>
      </p:sp>
      <p:sp>
        <p:nvSpPr>
          <p:cNvPr id="23" name="Rectangle 22"/>
          <p:cNvSpPr/>
          <p:nvPr/>
        </p:nvSpPr>
        <p:spPr>
          <a:xfrm>
            <a:off x="4428997" y="1525454"/>
            <a:ext cx="924560" cy="434413"/>
          </a:xfrm>
          <a:prstGeom prst="rect">
            <a:avLst/>
          </a:prstGeom>
          <a:solidFill>
            <a:schemeClr val="accent3">
              <a:alpha val="62000"/>
            </a:schemeClr>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rgbClr val="FFFFFF"/>
                </a:solidFill>
              </a:rPr>
              <a:t>Gitlab</a:t>
            </a:r>
            <a:endParaRPr lang="en-US" sz="1100" dirty="0">
              <a:solidFill>
                <a:srgbClr val="FFFFFF"/>
              </a:solidFill>
            </a:endParaRPr>
          </a:p>
        </p:txBody>
      </p:sp>
      <p:sp>
        <p:nvSpPr>
          <p:cNvPr id="24" name="Rectangle 23"/>
          <p:cNvSpPr/>
          <p:nvPr/>
        </p:nvSpPr>
        <p:spPr>
          <a:xfrm>
            <a:off x="4428997" y="1097066"/>
            <a:ext cx="924560" cy="434413"/>
          </a:xfrm>
          <a:prstGeom prst="rect">
            <a:avLst/>
          </a:prstGeom>
          <a:solidFill>
            <a:schemeClr val="accent3">
              <a:alpha val="62000"/>
            </a:schemeClr>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rgbClr val="FFFFFF"/>
                </a:solidFill>
              </a:rPr>
              <a:t>Cloudbees</a:t>
            </a:r>
          </a:p>
          <a:p>
            <a:pPr algn="ctr"/>
            <a:r>
              <a:rPr lang="en-US" sz="1100" dirty="0" smtClean="0">
                <a:solidFill>
                  <a:srgbClr val="FFFFFF"/>
                </a:solidFill>
              </a:rPr>
              <a:t>Jenkins</a:t>
            </a:r>
            <a:endParaRPr lang="en-US" sz="1100" dirty="0">
              <a:solidFill>
                <a:srgbClr val="FFFFFF"/>
              </a:solidFill>
            </a:endParaRPr>
          </a:p>
        </p:txBody>
      </p:sp>
      <p:sp>
        <p:nvSpPr>
          <p:cNvPr id="26" name="Rectangle 25"/>
          <p:cNvSpPr/>
          <p:nvPr/>
        </p:nvSpPr>
        <p:spPr>
          <a:xfrm>
            <a:off x="4434761" y="2825103"/>
            <a:ext cx="917965" cy="434413"/>
          </a:xfrm>
          <a:prstGeom prst="rect">
            <a:avLst/>
          </a:prstGeom>
          <a:solidFill>
            <a:schemeClr val="accent3">
              <a:alpha val="62000"/>
            </a:schemeClr>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solidFill>
                  <a:srgbClr val="FFFFFF"/>
                </a:solidFill>
              </a:rPr>
              <a:t>Spring Cloud Services</a:t>
            </a:r>
            <a:endParaRPr lang="en-US" sz="1000" dirty="0">
              <a:solidFill>
                <a:srgbClr val="FFFFFF"/>
              </a:solidFill>
            </a:endParaRPr>
          </a:p>
        </p:txBody>
      </p:sp>
      <p:sp>
        <p:nvSpPr>
          <p:cNvPr id="27" name="Rectangle 26"/>
          <p:cNvSpPr/>
          <p:nvPr/>
        </p:nvSpPr>
        <p:spPr>
          <a:xfrm>
            <a:off x="5349747" y="1530296"/>
            <a:ext cx="924560" cy="428549"/>
          </a:xfrm>
          <a:prstGeom prst="rect">
            <a:avLst/>
          </a:prstGeom>
          <a:solidFill>
            <a:schemeClr val="accent3">
              <a:alpha val="62000"/>
            </a:schemeClr>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rgbClr val="FFFFFF"/>
                </a:solidFill>
              </a:rPr>
              <a:t>Stayup.io</a:t>
            </a:r>
          </a:p>
          <a:p>
            <a:pPr algn="ctr"/>
            <a:r>
              <a:rPr lang="en-US" sz="1100" dirty="0" smtClean="0">
                <a:solidFill>
                  <a:srgbClr val="FFFFFF"/>
                </a:solidFill>
              </a:rPr>
              <a:t>ELK</a:t>
            </a:r>
            <a:endParaRPr lang="en-US" sz="1100" dirty="0">
              <a:solidFill>
                <a:srgbClr val="FFFFFF"/>
              </a:solidFill>
            </a:endParaRPr>
          </a:p>
        </p:txBody>
      </p:sp>
      <p:sp>
        <p:nvSpPr>
          <p:cNvPr id="28" name="Rectangle 27"/>
          <p:cNvSpPr/>
          <p:nvPr/>
        </p:nvSpPr>
        <p:spPr>
          <a:xfrm>
            <a:off x="4435901" y="2394115"/>
            <a:ext cx="914803" cy="434413"/>
          </a:xfrm>
          <a:prstGeom prst="rect">
            <a:avLst/>
          </a:prstGeom>
          <a:solidFill>
            <a:schemeClr val="accent3">
              <a:alpha val="62000"/>
            </a:schemeClr>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rgbClr val="FFFFFF"/>
                </a:solidFill>
              </a:rPr>
              <a:t>New Relic</a:t>
            </a:r>
            <a:endParaRPr lang="en-US" sz="1100" dirty="0">
              <a:solidFill>
                <a:srgbClr val="FFFFFF"/>
              </a:solidFill>
            </a:endParaRPr>
          </a:p>
        </p:txBody>
      </p:sp>
      <p:sp>
        <p:nvSpPr>
          <p:cNvPr id="31" name="Rectangle 30"/>
          <p:cNvSpPr/>
          <p:nvPr/>
        </p:nvSpPr>
        <p:spPr>
          <a:xfrm>
            <a:off x="3510485" y="1960986"/>
            <a:ext cx="924560" cy="434413"/>
          </a:xfrm>
          <a:prstGeom prst="rect">
            <a:avLst/>
          </a:prstGeom>
          <a:solidFill>
            <a:srgbClr val="FFFF00">
              <a:alpha val="62000"/>
            </a:srgbClr>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rgbClr val="FFFFFF"/>
                </a:solidFill>
              </a:rPr>
              <a:t>Kafka *</a:t>
            </a:r>
          </a:p>
          <a:p>
            <a:pPr algn="ctr"/>
            <a:r>
              <a:rPr lang="en-US" sz="1100" dirty="0" smtClean="0">
                <a:solidFill>
                  <a:srgbClr val="FFFFFF"/>
                </a:solidFill>
              </a:rPr>
              <a:t>(Confluent)</a:t>
            </a:r>
            <a:endParaRPr lang="en-US" sz="1100" dirty="0">
              <a:solidFill>
                <a:srgbClr val="FFFFFF"/>
              </a:solidFill>
            </a:endParaRPr>
          </a:p>
        </p:txBody>
      </p:sp>
      <p:sp>
        <p:nvSpPr>
          <p:cNvPr id="33" name="Rectangle 32"/>
          <p:cNvSpPr/>
          <p:nvPr/>
        </p:nvSpPr>
        <p:spPr>
          <a:xfrm>
            <a:off x="753135" y="4079315"/>
            <a:ext cx="5578582" cy="203972"/>
          </a:xfrm>
          <a:prstGeom prst="rect">
            <a:avLst/>
          </a:prstGeom>
          <a:solidFill>
            <a:schemeClr val="bg2">
              <a:lumMod val="95000"/>
              <a:lumOff val="5000"/>
            </a:schemeClr>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smtClean="0">
                <a:solidFill>
                  <a:schemeClr val="bg1"/>
                </a:solidFill>
              </a:rPr>
              <a:t>Licensed and Support Provided By </a:t>
            </a:r>
            <a:endParaRPr lang="en-US" sz="1000" b="1" dirty="0">
              <a:solidFill>
                <a:schemeClr val="bg1"/>
              </a:solidFill>
            </a:endParaRPr>
          </a:p>
        </p:txBody>
      </p:sp>
      <p:sp>
        <p:nvSpPr>
          <p:cNvPr id="34" name="Rectangle 33"/>
          <p:cNvSpPr/>
          <p:nvPr/>
        </p:nvSpPr>
        <p:spPr>
          <a:xfrm>
            <a:off x="753135" y="4276725"/>
            <a:ext cx="1850390" cy="225632"/>
          </a:xfrm>
          <a:prstGeom prst="rect">
            <a:avLst/>
          </a:prstGeom>
          <a:solidFill>
            <a:srgbClr val="3366FF">
              <a:alpha val="59000"/>
            </a:srgbClr>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smtClean="0">
                <a:solidFill>
                  <a:srgbClr val="000000"/>
                </a:solidFill>
              </a:rPr>
              <a:t>Pivotal Big Data Suite (BDS)</a:t>
            </a:r>
            <a:endParaRPr lang="en-US" sz="900" dirty="0">
              <a:solidFill>
                <a:srgbClr val="000000"/>
              </a:solidFill>
            </a:endParaRPr>
          </a:p>
        </p:txBody>
      </p:sp>
      <p:sp>
        <p:nvSpPr>
          <p:cNvPr id="36" name="Rectangle 35"/>
          <p:cNvSpPr/>
          <p:nvPr/>
        </p:nvSpPr>
        <p:spPr>
          <a:xfrm>
            <a:off x="2603534" y="4291624"/>
            <a:ext cx="961981" cy="213701"/>
          </a:xfrm>
          <a:prstGeom prst="rect">
            <a:avLst/>
          </a:prstGeom>
          <a:solidFill>
            <a:srgbClr val="FFFF00">
              <a:alpha val="62000"/>
            </a:srgbClr>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smtClean="0">
                <a:solidFill>
                  <a:schemeClr val="bg2"/>
                </a:solidFill>
              </a:rPr>
              <a:t>PCF Services</a:t>
            </a:r>
            <a:endParaRPr lang="en-US" sz="900" dirty="0">
              <a:solidFill>
                <a:schemeClr val="bg2"/>
              </a:solidFill>
            </a:endParaRPr>
          </a:p>
        </p:txBody>
      </p:sp>
      <p:sp>
        <p:nvSpPr>
          <p:cNvPr id="37" name="Rectangle 36"/>
          <p:cNvSpPr/>
          <p:nvPr/>
        </p:nvSpPr>
        <p:spPr>
          <a:xfrm>
            <a:off x="3559678" y="4290836"/>
            <a:ext cx="924560" cy="211390"/>
          </a:xfrm>
          <a:prstGeom prst="rect">
            <a:avLst/>
          </a:prstGeom>
          <a:solidFill>
            <a:srgbClr val="FFFF00">
              <a:alpha val="62000"/>
            </a:srgbClr>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smtClean="0">
                <a:solidFill>
                  <a:schemeClr val="bg2"/>
                </a:solidFill>
              </a:rPr>
              <a:t>Partner</a:t>
            </a:r>
            <a:endParaRPr lang="en-US" sz="900" dirty="0">
              <a:solidFill>
                <a:schemeClr val="bg2"/>
              </a:solidFill>
            </a:endParaRPr>
          </a:p>
        </p:txBody>
      </p:sp>
      <p:sp>
        <p:nvSpPr>
          <p:cNvPr id="38" name="Rectangle 37"/>
          <p:cNvSpPr/>
          <p:nvPr/>
        </p:nvSpPr>
        <p:spPr>
          <a:xfrm>
            <a:off x="4478411" y="4290047"/>
            <a:ext cx="924560" cy="211390"/>
          </a:xfrm>
          <a:prstGeom prst="rect">
            <a:avLst/>
          </a:prstGeom>
          <a:solidFill>
            <a:schemeClr val="accent3">
              <a:alpha val="62000"/>
            </a:schemeClr>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smtClean="0">
                <a:solidFill>
                  <a:schemeClr val="bg2"/>
                </a:solidFill>
              </a:rPr>
              <a:t>Partner</a:t>
            </a:r>
            <a:endParaRPr lang="en-US" sz="900" dirty="0">
              <a:solidFill>
                <a:schemeClr val="bg2"/>
              </a:solidFill>
            </a:endParaRPr>
          </a:p>
        </p:txBody>
      </p:sp>
      <p:sp>
        <p:nvSpPr>
          <p:cNvPr id="39" name="Rectangle 38"/>
          <p:cNvSpPr/>
          <p:nvPr/>
        </p:nvSpPr>
        <p:spPr>
          <a:xfrm>
            <a:off x="5408091" y="4289259"/>
            <a:ext cx="924560" cy="211390"/>
          </a:xfrm>
          <a:prstGeom prst="rect">
            <a:avLst/>
          </a:prstGeom>
          <a:solidFill>
            <a:schemeClr val="accent3">
              <a:alpha val="62000"/>
            </a:schemeClr>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smtClean="0">
                <a:solidFill>
                  <a:schemeClr val="bg2"/>
                </a:solidFill>
              </a:rPr>
              <a:t>Pivotal</a:t>
            </a:r>
            <a:endParaRPr lang="en-US" sz="900" dirty="0">
              <a:solidFill>
                <a:schemeClr val="bg2"/>
              </a:solidFill>
            </a:endParaRPr>
          </a:p>
        </p:txBody>
      </p:sp>
      <p:grpSp>
        <p:nvGrpSpPr>
          <p:cNvPr id="32" name="Group 31"/>
          <p:cNvGrpSpPr/>
          <p:nvPr/>
        </p:nvGrpSpPr>
        <p:grpSpPr>
          <a:xfrm>
            <a:off x="755021" y="3550576"/>
            <a:ext cx="5557538" cy="464912"/>
            <a:chOff x="1503662" y="1065691"/>
            <a:chExt cx="5557538" cy="516569"/>
          </a:xfrm>
        </p:grpSpPr>
        <p:sp>
          <p:nvSpPr>
            <p:cNvPr id="40" name="Rectangle 39"/>
            <p:cNvSpPr/>
            <p:nvPr/>
          </p:nvSpPr>
          <p:spPr>
            <a:xfrm>
              <a:off x="1503662" y="1065691"/>
              <a:ext cx="5557538" cy="226635"/>
            </a:xfrm>
            <a:prstGeom prst="rect">
              <a:avLst/>
            </a:prstGeom>
            <a:solidFill>
              <a:schemeClr val="bg2">
                <a:lumMod val="95000"/>
                <a:lumOff val="5000"/>
              </a:schemeClr>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smtClean="0">
                  <a:solidFill>
                    <a:schemeClr val="bg1"/>
                  </a:solidFill>
                </a:rPr>
                <a:t>Use Cases and Functionality</a:t>
              </a:r>
              <a:endParaRPr lang="en-US" sz="1000" b="1" dirty="0">
                <a:solidFill>
                  <a:schemeClr val="bg1"/>
                </a:solidFill>
              </a:endParaRPr>
            </a:p>
          </p:txBody>
        </p:sp>
        <p:sp>
          <p:nvSpPr>
            <p:cNvPr id="41" name="Rectangle 40"/>
            <p:cNvSpPr/>
            <p:nvPr/>
          </p:nvSpPr>
          <p:spPr>
            <a:xfrm>
              <a:off x="1503662" y="1307137"/>
              <a:ext cx="915688" cy="274320"/>
            </a:xfrm>
            <a:prstGeom prst="rect">
              <a:avLst/>
            </a:prstGeom>
            <a:solidFill>
              <a:srgbClr val="3366FF">
                <a:alpha val="59000"/>
              </a:srgbClr>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smtClean="0">
                  <a:solidFill>
                    <a:srgbClr val="000000"/>
                  </a:solidFill>
                </a:rPr>
                <a:t>Big Data (SQL/ Analytics)</a:t>
              </a:r>
              <a:endParaRPr lang="en-US" sz="800" dirty="0">
                <a:solidFill>
                  <a:srgbClr val="000000"/>
                </a:solidFill>
              </a:endParaRPr>
            </a:p>
          </p:txBody>
        </p:sp>
        <p:sp>
          <p:nvSpPr>
            <p:cNvPr id="42" name="Rectangle 41"/>
            <p:cNvSpPr/>
            <p:nvPr/>
          </p:nvSpPr>
          <p:spPr>
            <a:xfrm>
              <a:off x="3352800" y="1307940"/>
              <a:ext cx="920750" cy="274320"/>
            </a:xfrm>
            <a:prstGeom prst="rect">
              <a:avLst/>
            </a:prstGeom>
            <a:solidFill>
              <a:srgbClr val="FFFF00">
                <a:alpha val="62000"/>
              </a:srgbClr>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smtClean="0">
                  <a:solidFill>
                    <a:schemeClr val="bg2"/>
                  </a:solidFill>
                </a:rPr>
                <a:t>OLTP</a:t>
              </a:r>
              <a:endParaRPr lang="en-US" sz="800" dirty="0">
                <a:solidFill>
                  <a:schemeClr val="bg2"/>
                </a:solidFill>
              </a:endParaRPr>
            </a:p>
          </p:txBody>
        </p:sp>
        <p:sp>
          <p:nvSpPr>
            <p:cNvPr id="43" name="Rectangle 42"/>
            <p:cNvSpPr/>
            <p:nvPr/>
          </p:nvSpPr>
          <p:spPr>
            <a:xfrm>
              <a:off x="4272105" y="1307064"/>
              <a:ext cx="932688" cy="269488"/>
            </a:xfrm>
            <a:prstGeom prst="rect">
              <a:avLst/>
            </a:prstGeom>
            <a:solidFill>
              <a:srgbClr val="FFFF00">
                <a:alpha val="62000"/>
              </a:srgbClr>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smtClean="0">
                  <a:solidFill>
                    <a:schemeClr val="bg2"/>
                  </a:solidFill>
                </a:rPr>
                <a:t>OLTP / Big Data (NoSQL)</a:t>
              </a:r>
              <a:endParaRPr lang="en-US" sz="800" dirty="0">
                <a:solidFill>
                  <a:schemeClr val="bg2"/>
                </a:solidFill>
              </a:endParaRPr>
            </a:p>
          </p:txBody>
        </p:sp>
        <p:sp>
          <p:nvSpPr>
            <p:cNvPr id="44" name="Rectangle 43"/>
            <p:cNvSpPr/>
            <p:nvPr/>
          </p:nvSpPr>
          <p:spPr>
            <a:xfrm>
              <a:off x="5197188" y="1306188"/>
              <a:ext cx="924560" cy="274320"/>
            </a:xfrm>
            <a:prstGeom prst="rect">
              <a:avLst/>
            </a:prstGeom>
            <a:solidFill>
              <a:schemeClr val="accent3">
                <a:alpha val="62000"/>
              </a:schemeClr>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smtClean="0">
                  <a:solidFill>
                    <a:schemeClr val="bg2"/>
                  </a:solidFill>
                </a:rPr>
                <a:t>App </a:t>
              </a:r>
              <a:r>
                <a:rPr lang="en-US" sz="900" dirty="0" err="1" smtClean="0">
                  <a:solidFill>
                    <a:schemeClr val="bg2"/>
                  </a:solidFill>
                </a:rPr>
                <a:t>Dev</a:t>
              </a:r>
              <a:endParaRPr lang="en-US" sz="900" dirty="0">
                <a:solidFill>
                  <a:schemeClr val="bg2"/>
                </a:solidFill>
              </a:endParaRPr>
            </a:p>
          </p:txBody>
        </p:sp>
        <p:sp>
          <p:nvSpPr>
            <p:cNvPr id="45" name="Rectangle 44"/>
            <p:cNvSpPr/>
            <p:nvPr/>
          </p:nvSpPr>
          <p:spPr>
            <a:xfrm>
              <a:off x="6126868" y="1305312"/>
              <a:ext cx="924560" cy="274320"/>
            </a:xfrm>
            <a:prstGeom prst="rect">
              <a:avLst/>
            </a:prstGeom>
            <a:solidFill>
              <a:schemeClr val="accent3">
                <a:alpha val="62000"/>
              </a:schemeClr>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smtClean="0">
                  <a:solidFill>
                    <a:schemeClr val="bg2"/>
                  </a:solidFill>
                </a:rPr>
                <a:t>App </a:t>
              </a:r>
              <a:r>
                <a:rPr lang="en-US" sz="900" dirty="0" err="1" smtClean="0">
                  <a:solidFill>
                    <a:schemeClr val="bg2"/>
                  </a:solidFill>
                </a:rPr>
                <a:t>Dev</a:t>
              </a:r>
              <a:endParaRPr lang="en-US" sz="900" dirty="0">
                <a:solidFill>
                  <a:schemeClr val="bg2"/>
                </a:solidFill>
              </a:endParaRPr>
            </a:p>
          </p:txBody>
        </p:sp>
        <p:sp>
          <p:nvSpPr>
            <p:cNvPr id="46" name="Rectangle 45"/>
            <p:cNvSpPr/>
            <p:nvPr/>
          </p:nvSpPr>
          <p:spPr>
            <a:xfrm>
              <a:off x="2424854" y="1301812"/>
              <a:ext cx="924560" cy="274320"/>
            </a:xfrm>
            <a:prstGeom prst="rect">
              <a:avLst/>
            </a:prstGeom>
            <a:solidFill>
              <a:srgbClr val="3C8904">
                <a:alpha val="62000"/>
              </a:srgbClr>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sz="1100" dirty="0" smtClean="0">
                <a:solidFill>
                  <a:srgbClr val="000000"/>
                </a:solidFill>
              </a:endParaRPr>
            </a:p>
            <a:p>
              <a:pPr algn="ctr"/>
              <a:r>
                <a:rPr lang="en-US" sz="800" dirty="0" smtClean="0">
                  <a:solidFill>
                    <a:srgbClr val="000000"/>
                  </a:solidFill>
                </a:rPr>
                <a:t>Transactional</a:t>
              </a:r>
            </a:p>
            <a:p>
              <a:pPr algn="ctr"/>
              <a:endParaRPr lang="en-US" sz="1100" dirty="0">
                <a:solidFill>
                  <a:srgbClr val="000000"/>
                </a:solidFill>
              </a:endParaRPr>
            </a:p>
          </p:txBody>
        </p:sp>
      </p:grpSp>
      <p:sp>
        <p:nvSpPr>
          <p:cNvPr id="47" name="Right Brace 46"/>
          <p:cNvSpPr/>
          <p:nvPr/>
        </p:nvSpPr>
        <p:spPr>
          <a:xfrm rot="16200000">
            <a:off x="1574128" y="-19953"/>
            <a:ext cx="182280" cy="1844746"/>
          </a:xfrm>
          <a:prstGeom prst="rightBrace">
            <a:avLst/>
          </a:prstGeom>
          <a:ln w="19050">
            <a:solidFill>
              <a:srgbClr val="FFFF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FFFFFF"/>
              </a:solidFill>
            </a:endParaRPr>
          </a:p>
        </p:txBody>
      </p:sp>
      <p:sp>
        <p:nvSpPr>
          <p:cNvPr id="48" name="Rectangle 47"/>
          <p:cNvSpPr/>
          <p:nvPr/>
        </p:nvSpPr>
        <p:spPr>
          <a:xfrm>
            <a:off x="894298" y="561328"/>
            <a:ext cx="1539266" cy="246221"/>
          </a:xfrm>
          <a:prstGeom prst="rect">
            <a:avLst/>
          </a:prstGeom>
          <a:ln>
            <a:solidFill>
              <a:srgbClr val="FFFFFF"/>
            </a:solidFill>
          </a:ln>
        </p:spPr>
        <p:txBody>
          <a:bodyPr wrap="none">
            <a:spAutoFit/>
          </a:bodyPr>
          <a:lstStyle/>
          <a:p>
            <a:pPr algn="ctr"/>
            <a:r>
              <a:rPr lang="en-US" sz="1000" dirty="0" smtClean="0">
                <a:solidFill>
                  <a:srgbClr val="FFFFFF"/>
                </a:solidFill>
              </a:rPr>
              <a:t>Provisioned Standalone</a:t>
            </a:r>
            <a:endParaRPr lang="en-US" sz="1000" dirty="0">
              <a:solidFill>
                <a:srgbClr val="FFFFFF"/>
              </a:solidFill>
            </a:endParaRPr>
          </a:p>
        </p:txBody>
      </p:sp>
      <p:sp>
        <p:nvSpPr>
          <p:cNvPr id="50" name="Right Brace 49"/>
          <p:cNvSpPr/>
          <p:nvPr/>
        </p:nvSpPr>
        <p:spPr>
          <a:xfrm rot="16200000">
            <a:off x="3868501" y="-1385353"/>
            <a:ext cx="197069" cy="4619897"/>
          </a:xfrm>
          <a:prstGeom prst="rightBrace">
            <a:avLst/>
          </a:prstGeom>
          <a:ln w="19050">
            <a:solidFill>
              <a:schemeClr val="accent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2" name="Rectangle 51"/>
          <p:cNvSpPr/>
          <p:nvPr/>
        </p:nvSpPr>
        <p:spPr>
          <a:xfrm>
            <a:off x="2893133" y="570393"/>
            <a:ext cx="2137887" cy="246221"/>
          </a:xfrm>
          <a:prstGeom prst="rect">
            <a:avLst/>
          </a:prstGeom>
          <a:ln>
            <a:solidFill>
              <a:schemeClr val="accent3">
                <a:lumMod val="75000"/>
              </a:schemeClr>
            </a:solidFill>
          </a:ln>
        </p:spPr>
        <p:txBody>
          <a:bodyPr wrap="none">
            <a:spAutoFit/>
          </a:bodyPr>
          <a:lstStyle/>
          <a:p>
            <a:pPr algn="ctr"/>
            <a:r>
              <a:rPr lang="en-US" sz="1000" dirty="0" smtClean="0">
                <a:solidFill>
                  <a:srgbClr val="FFFFFF"/>
                </a:solidFill>
              </a:rPr>
              <a:t>Provisioned and Managed by PCF</a:t>
            </a:r>
            <a:endParaRPr lang="en-US" sz="1000" dirty="0">
              <a:solidFill>
                <a:srgbClr val="FFFFFF"/>
              </a:solidFill>
            </a:endParaRPr>
          </a:p>
        </p:txBody>
      </p:sp>
      <p:cxnSp>
        <p:nvCxnSpPr>
          <p:cNvPr id="53" name="Straight Connector 52"/>
          <p:cNvCxnSpPr/>
          <p:nvPr/>
        </p:nvCxnSpPr>
        <p:spPr>
          <a:xfrm>
            <a:off x="730274" y="1247784"/>
            <a:ext cx="21166" cy="3267075"/>
          </a:xfrm>
          <a:prstGeom prst="line">
            <a:avLst/>
          </a:prstGeom>
          <a:ln w="19050">
            <a:solidFill>
              <a:schemeClr val="bg2"/>
            </a:solidFill>
            <a:prstDash val="dot"/>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1655259" y="1089673"/>
            <a:ext cx="16908" cy="2472683"/>
          </a:xfrm>
          <a:prstGeom prst="line">
            <a:avLst/>
          </a:prstGeom>
          <a:ln w="19050">
            <a:solidFill>
              <a:schemeClr val="bg2"/>
            </a:solidFill>
            <a:prstDash val="dot"/>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2580240" y="1217295"/>
            <a:ext cx="15794" cy="2868930"/>
          </a:xfrm>
          <a:prstGeom prst="line">
            <a:avLst/>
          </a:prstGeom>
          <a:ln w="19050">
            <a:solidFill>
              <a:schemeClr val="bg2"/>
            </a:solidFill>
            <a:prstDash val="dot"/>
          </a:ln>
        </p:spPr>
        <p:style>
          <a:lnRef idx="1">
            <a:schemeClr val="accent1"/>
          </a:lnRef>
          <a:fillRef idx="0">
            <a:schemeClr val="accent1"/>
          </a:fillRef>
          <a:effectRef idx="0">
            <a:schemeClr val="accent1"/>
          </a:effectRef>
          <a:fontRef idx="minor">
            <a:schemeClr val="tx1"/>
          </a:fontRef>
        </p:style>
      </p:cxnSp>
      <p:sp>
        <p:nvSpPr>
          <p:cNvPr id="60" name="Rectangle 59"/>
          <p:cNvSpPr/>
          <p:nvPr/>
        </p:nvSpPr>
        <p:spPr>
          <a:xfrm>
            <a:off x="6687101" y="4289406"/>
            <a:ext cx="2365814" cy="246221"/>
          </a:xfrm>
          <a:prstGeom prst="rect">
            <a:avLst/>
          </a:prstGeom>
          <a:ln>
            <a:noFill/>
          </a:ln>
        </p:spPr>
        <p:txBody>
          <a:bodyPr wrap="none">
            <a:spAutoFit/>
          </a:bodyPr>
          <a:lstStyle/>
          <a:p>
            <a:pPr algn="ctr"/>
            <a:r>
              <a:rPr lang="en-US" sz="1000" dirty="0" smtClean="0">
                <a:solidFill>
                  <a:srgbClr val="FFFFFF"/>
                </a:solidFill>
              </a:rPr>
              <a:t>* Not yet recommended for Production</a:t>
            </a:r>
            <a:endParaRPr lang="en-US" sz="1000" dirty="0">
              <a:solidFill>
                <a:srgbClr val="FFFFFF"/>
              </a:solidFill>
            </a:endParaRPr>
          </a:p>
        </p:txBody>
      </p:sp>
      <p:cxnSp>
        <p:nvCxnSpPr>
          <p:cNvPr id="61" name="Straight Connector 60"/>
          <p:cNvCxnSpPr/>
          <p:nvPr/>
        </p:nvCxnSpPr>
        <p:spPr>
          <a:xfrm>
            <a:off x="3505223" y="1325880"/>
            <a:ext cx="15794" cy="2868930"/>
          </a:xfrm>
          <a:prstGeom prst="line">
            <a:avLst/>
          </a:prstGeom>
          <a:ln w="19050">
            <a:solidFill>
              <a:schemeClr val="bg2"/>
            </a:solidFill>
            <a:prstDash val="dot"/>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6282290" y="1272541"/>
            <a:ext cx="15794" cy="2868930"/>
          </a:xfrm>
          <a:prstGeom prst="line">
            <a:avLst/>
          </a:prstGeom>
          <a:ln w="19050">
            <a:solidFill>
              <a:schemeClr val="bg2"/>
            </a:solidFill>
            <a:prstDash val="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626509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Stocksy_txp157cab05rEJ000_Medium_423382.jpg"/>
          <p:cNvPicPr>
            <a:picLocks noChangeAspect="1"/>
          </p:cNvPicPr>
          <p:nvPr/>
        </p:nvPicPr>
        <p:blipFill>
          <a:blip r:embed="rId3"/>
          <a:srcRect t="15584"/>
          <a:stretch>
            <a:fillRect/>
          </a:stretch>
        </p:blipFill>
        <p:spPr>
          <a:xfrm>
            <a:off x="0" y="0"/>
            <a:ext cx="9144000" cy="5143500"/>
          </a:xfrm>
          <a:prstGeom prst="rect">
            <a:avLst/>
          </a:prstGeom>
        </p:spPr>
      </p:pic>
      <p:sp>
        <p:nvSpPr>
          <p:cNvPr id="20" name="Rectangle 19"/>
          <p:cNvSpPr/>
          <p:nvPr/>
        </p:nvSpPr>
        <p:spPr>
          <a:xfrm>
            <a:off x="0" y="0"/>
            <a:ext cx="9144000" cy="5143500"/>
          </a:xfrm>
          <a:prstGeom prst="rect">
            <a:avLst/>
          </a:prstGeom>
          <a:gradFill flip="none" rotWithShape="1">
            <a:gsLst>
              <a:gs pos="8000">
                <a:srgbClr val="000000">
                  <a:alpha val="0"/>
                </a:srgbClr>
              </a:gs>
              <a:gs pos="54000">
                <a:srgbClr val="000000">
                  <a:alpha val="86000"/>
                </a:srgbClr>
              </a:gs>
              <a:gs pos="83000">
                <a:srgbClr val="000000">
                  <a:alpha val="89000"/>
                </a:srgbClr>
              </a:gs>
            </a:gsLst>
            <a:lin ang="16500000" scaled="0"/>
            <a:tileRect/>
          </a:gradFill>
          <a:ln w="44450" cap="flat" cmpd="sng" algn="ctr">
            <a:noFill/>
            <a:prstDash val="solid"/>
            <a:round/>
            <a:headEnd type="none" w="med" len="med"/>
            <a:tailEnd type="none" w="med" len="med"/>
          </a:ln>
          <a:effectLst/>
        </p:spPr>
        <p:txBody>
          <a:bodyPr lIns="68579" tIns="34289" rIns="68579" bIns="34289" rtlCol="0" anchor="ctr"/>
          <a:lstStyle/>
          <a:p>
            <a:pPr algn="ctr">
              <a:defRPr/>
            </a:pPr>
            <a:endParaRPr lang="en-US" kern="0">
              <a:solidFill>
                <a:srgbClr val="FFFFFF"/>
              </a:solidFill>
            </a:endParaRPr>
          </a:p>
        </p:txBody>
      </p:sp>
      <p:grpSp>
        <p:nvGrpSpPr>
          <p:cNvPr id="2" name="Group 24"/>
          <p:cNvGrpSpPr/>
          <p:nvPr/>
        </p:nvGrpSpPr>
        <p:grpSpPr>
          <a:xfrm>
            <a:off x="3754006" y="2328641"/>
            <a:ext cx="1187450" cy="800195"/>
            <a:chOff x="1314450" y="2381250"/>
            <a:chExt cx="1847850" cy="1245223"/>
          </a:xfrm>
        </p:grpSpPr>
        <p:sp>
          <p:nvSpPr>
            <p:cNvPr id="24" name="Rounded Rectangle 23"/>
            <p:cNvSpPr/>
            <p:nvPr/>
          </p:nvSpPr>
          <p:spPr>
            <a:xfrm>
              <a:off x="1752600" y="2806700"/>
              <a:ext cx="1028700" cy="635000"/>
            </a:xfrm>
            <a:prstGeom prst="round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pic>
          <p:nvPicPr>
            <p:cNvPr id="22" name="Picture 21" descr="cf-green.png"/>
            <p:cNvPicPr>
              <a:picLocks noChangeAspect="1"/>
            </p:cNvPicPr>
            <p:nvPr/>
          </p:nvPicPr>
          <p:blipFill>
            <a:blip r:embed="rId4"/>
            <a:stretch>
              <a:fillRect/>
            </a:stretch>
          </p:blipFill>
          <p:spPr>
            <a:xfrm>
              <a:off x="1314450" y="2381250"/>
              <a:ext cx="1847850" cy="1245223"/>
            </a:xfrm>
            <a:prstGeom prst="rect">
              <a:avLst/>
            </a:prstGeom>
          </p:spPr>
        </p:pic>
      </p:grpSp>
      <p:cxnSp>
        <p:nvCxnSpPr>
          <p:cNvPr id="40" name="Straight Connector 39"/>
          <p:cNvCxnSpPr/>
          <p:nvPr/>
        </p:nvCxnSpPr>
        <p:spPr>
          <a:xfrm>
            <a:off x="596900" y="2111130"/>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596900" y="3428754"/>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8" name="Shape 1014"/>
          <p:cNvSpPr txBox="1">
            <a:spLocks/>
          </p:cNvSpPr>
          <p:nvPr/>
        </p:nvSpPr>
        <p:spPr>
          <a:xfrm>
            <a:off x="1820794" y="1336859"/>
            <a:ext cx="5209487" cy="460500"/>
          </a:xfrm>
          <a:prstGeom prst="rect">
            <a:avLst/>
          </a:prstGeom>
          <a:noFill/>
          <a:ln>
            <a:noFill/>
          </a:ln>
        </p:spPr>
        <p:txBody>
          <a:bodyPr lIns="0" tIns="0" rIns="0" bIns="0" anchor="t" anchorCtr="0">
            <a:noAutofit/>
          </a:bodyPr>
          <a:lstStyle/>
          <a:p>
            <a:pPr algn="dist">
              <a:lnSpc>
                <a:spcPct val="90000"/>
              </a:lnSpc>
              <a:buSzPct val="25000"/>
              <a:defRPr/>
            </a:pPr>
            <a:endParaRPr lang="en" sz="4500" b="1" kern="0" cap="all" dirty="0">
              <a:solidFill>
                <a:srgbClr val="008881"/>
              </a:solidFill>
              <a:ea typeface="Arial"/>
              <a:cs typeface="Arial"/>
              <a:sym typeface="Arial"/>
            </a:endParaRPr>
          </a:p>
        </p:txBody>
      </p:sp>
      <p:sp>
        <p:nvSpPr>
          <p:cNvPr id="10" name="Shape 1163"/>
          <p:cNvSpPr txBox="1">
            <a:spLocks/>
          </p:cNvSpPr>
          <p:nvPr/>
        </p:nvSpPr>
        <p:spPr bwMode="gray">
          <a:xfrm>
            <a:off x="205956" y="1396070"/>
            <a:ext cx="8410499" cy="460500"/>
          </a:xfrm>
          <a:prstGeom prst="rect">
            <a:avLst/>
          </a:prstGeom>
          <a:noFill/>
          <a:ln>
            <a:noFill/>
          </a:ln>
        </p:spPr>
        <p:txBody>
          <a:bodyPr lIns="0" tIns="0" rIns="0" bIns="0" anchor="t" anchorCtr="0">
            <a:noAutofit/>
          </a:bodyPr>
          <a:lstStyle>
            <a:defPPr marR="0" algn="l" rtl="0">
              <a:lnSpc>
                <a:spcPct val="100000"/>
              </a:lnSpc>
              <a:spcBef>
                <a:spcPts val="0"/>
              </a:spcBef>
              <a:spcAft>
                <a:spcPts val="0"/>
              </a:spcAft>
            </a:defPPr>
            <a:lvl1pPr marR="0" algn="l" rtl="0">
              <a:lnSpc>
                <a:spcPct val="90000"/>
              </a:lnSpc>
              <a:spcBef>
                <a:spcPts val="0"/>
              </a:spcBef>
              <a:spcAft>
                <a:spcPts val="0"/>
              </a:spcAft>
              <a:buNone/>
              <a:defRPr sz="3200" b="0" i="0" u="none" strike="noStrike" cap="none" baseline="0">
                <a:solidFill>
                  <a:schemeClr val="tx2"/>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stStyle>
          <a:p>
            <a:pPr algn="ctr">
              <a:buSzPct val="25000"/>
            </a:pPr>
            <a:r>
              <a:rPr lang="en-US" b="1" cap="all" dirty="0" smtClean="0">
                <a:solidFill>
                  <a:srgbClr val="74CEC7"/>
                </a:solidFill>
              </a:rPr>
              <a:t>TIBCO</a:t>
            </a:r>
            <a:endParaRPr lang="en" sz="2100" b="1" cap="all" dirty="0">
              <a:solidFill>
                <a:srgbClr val="74CEC7"/>
              </a:solidFill>
            </a:endParaRPr>
          </a:p>
        </p:txBody>
      </p:sp>
    </p:spTree>
    <p:extLst>
      <p:ext uri="{BB962C8B-B14F-4D97-AF65-F5344CB8AC3E}">
        <p14:creationId xmlns:p14="http://schemas.microsoft.com/office/powerpoint/2010/main" val="318630475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700648" y="2895705"/>
            <a:ext cx="2824768" cy="1592765"/>
          </a:xfrm>
          <a:prstGeom prst="rect">
            <a:avLst/>
          </a:prstGeom>
          <a:noFill/>
          <a:ln w="1270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none" rtlCol="0" anchor="t"/>
          <a:lstStyle/>
          <a:p>
            <a:pPr algn="ctr"/>
            <a:r>
              <a:rPr lang="en-US" sz="800" dirty="0" smtClean="0">
                <a:solidFill>
                  <a:schemeClr val="bg2"/>
                </a:solidFill>
              </a:rPr>
              <a:t>BW Cluster</a:t>
            </a:r>
          </a:p>
        </p:txBody>
      </p:sp>
      <p:sp>
        <p:nvSpPr>
          <p:cNvPr id="5" name="Rectangle 4"/>
          <p:cNvSpPr/>
          <p:nvPr/>
        </p:nvSpPr>
        <p:spPr>
          <a:xfrm>
            <a:off x="4932455" y="3187640"/>
            <a:ext cx="622192" cy="541806"/>
          </a:xfrm>
          <a:prstGeom prst="rect">
            <a:avLst/>
          </a:prstGeom>
          <a:solidFill>
            <a:srgbClr val="A1CBF4"/>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dirty="0" smtClean="0">
                <a:solidFill>
                  <a:schemeClr val="bg2"/>
                </a:solidFill>
              </a:rPr>
              <a:t>BW Engine</a:t>
            </a:r>
            <a:endParaRPr lang="en-US" sz="800" dirty="0">
              <a:solidFill>
                <a:schemeClr val="bg2"/>
              </a:solidFill>
            </a:endParaRPr>
          </a:p>
        </p:txBody>
      </p:sp>
      <p:sp>
        <p:nvSpPr>
          <p:cNvPr id="13" name="Rectangle 12"/>
          <p:cNvSpPr/>
          <p:nvPr/>
        </p:nvSpPr>
        <p:spPr>
          <a:xfrm>
            <a:off x="4683401" y="824709"/>
            <a:ext cx="2842014" cy="1604766"/>
          </a:xfrm>
          <a:prstGeom prst="rect">
            <a:avLst/>
          </a:prstGeom>
          <a:noFill/>
          <a:ln w="1270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none" rtlCol="0" anchor="t"/>
          <a:lstStyle/>
          <a:p>
            <a:pPr algn="ctr"/>
            <a:r>
              <a:rPr lang="en-US" sz="800" dirty="0" smtClean="0">
                <a:solidFill>
                  <a:schemeClr val="bg2"/>
                </a:solidFill>
              </a:rPr>
              <a:t>Pivotal Cloud Foundry</a:t>
            </a:r>
          </a:p>
        </p:txBody>
      </p:sp>
      <p:sp>
        <p:nvSpPr>
          <p:cNvPr id="18" name="Rectangle 17"/>
          <p:cNvSpPr/>
          <p:nvPr/>
        </p:nvSpPr>
        <p:spPr>
          <a:xfrm>
            <a:off x="5785573" y="3186775"/>
            <a:ext cx="622192" cy="541806"/>
          </a:xfrm>
          <a:prstGeom prst="rect">
            <a:avLst/>
          </a:prstGeom>
          <a:solidFill>
            <a:srgbClr val="A1CBF4"/>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dirty="0" smtClean="0">
                <a:solidFill>
                  <a:schemeClr val="bg2"/>
                </a:solidFill>
              </a:rPr>
              <a:t>BW Engine</a:t>
            </a:r>
            <a:endParaRPr lang="en-US" sz="800" dirty="0">
              <a:solidFill>
                <a:schemeClr val="bg2"/>
              </a:solidFill>
            </a:endParaRPr>
          </a:p>
        </p:txBody>
      </p:sp>
      <p:sp>
        <p:nvSpPr>
          <p:cNvPr id="19" name="Rectangle 18"/>
          <p:cNvSpPr/>
          <p:nvPr/>
        </p:nvSpPr>
        <p:spPr>
          <a:xfrm>
            <a:off x="6654170" y="3186775"/>
            <a:ext cx="622192" cy="541806"/>
          </a:xfrm>
          <a:prstGeom prst="rect">
            <a:avLst/>
          </a:prstGeom>
          <a:solidFill>
            <a:srgbClr val="A1CBF4"/>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dirty="0" smtClean="0">
                <a:solidFill>
                  <a:schemeClr val="bg2"/>
                </a:solidFill>
              </a:rPr>
              <a:t>BW Engine</a:t>
            </a:r>
            <a:endParaRPr lang="en-US" sz="800" dirty="0">
              <a:solidFill>
                <a:schemeClr val="bg2"/>
              </a:solidFill>
            </a:endParaRPr>
          </a:p>
        </p:txBody>
      </p:sp>
      <p:sp>
        <p:nvSpPr>
          <p:cNvPr id="20" name="Rectangle 19"/>
          <p:cNvSpPr/>
          <p:nvPr/>
        </p:nvSpPr>
        <p:spPr>
          <a:xfrm>
            <a:off x="4931573" y="3836326"/>
            <a:ext cx="622192" cy="541806"/>
          </a:xfrm>
          <a:prstGeom prst="rect">
            <a:avLst/>
          </a:prstGeom>
          <a:solidFill>
            <a:srgbClr val="A1CBF4"/>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dirty="0" smtClean="0">
                <a:solidFill>
                  <a:schemeClr val="bg2"/>
                </a:solidFill>
              </a:rPr>
              <a:t>BW Engine</a:t>
            </a:r>
            <a:endParaRPr lang="en-US" sz="800" dirty="0">
              <a:solidFill>
                <a:schemeClr val="bg2"/>
              </a:solidFill>
            </a:endParaRPr>
          </a:p>
        </p:txBody>
      </p:sp>
      <p:sp>
        <p:nvSpPr>
          <p:cNvPr id="21" name="Rectangle 20"/>
          <p:cNvSpPr/>
          <p:nvPr/>
        </p:nvSpPr>
        <p:spPr>
          <a:xfrm>
            <a:off x="5784691" y="3835461"/>
            <a:ext cx="622192" cy="541806"/>
          </a:xfrm>
          <a:prstGeom prst="rect">
            <a:avLst/>
          </a:prstGeom>
          <a:solidFill>
            <a:srgbClr val="A1CBF4"/>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dirty="0" smtClean="0">
                <a:solidFill>
                  <a:schemeClr val="bg2"/>
                </a:solidFill>
              </a:rPr>
              <a:t>BW Engine</a:t>
            </a:r>
            <a:endParaRPr lang="en-US" sz="800" dirty="0">
              <a:solidFill>
                <a:schemeClr val="bg2"/>
              </a:solidFill>
            </a:endParaRPr>
          </a:p>
        </p:txBody>
      </p:sp>
      <p:sp>
        <p:nvSpPr>
          <p:cNvPr id="22" name="Rectangle 21"/>
          <p:cNvSpPr/>
          <p:nvPr/>
        </p:nvSpPr>
        <p:spPr>
          <a:xfrm>
            <a:off x="6653288" y="3835461"/>
            <a:ext cx="622192" cy="541806"/>
          </a:xfrm>
          <a:prstGeom prst="rect">
            <a:avLst/>
          </a:prstGeom>
          <a:solidFill>
            <a:srgbClr val="A1CBF4"/>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dirty="0" smtClean="0">
                <a:solidFill>
                  <a:schemeClr val="bg2"/>
                </a:solidFill>
              </a:rPr>
              <a:t>BW Engine</a:t>
            </a:r>
            <a:endParaRPr lang="en-US" sz="800" dirty="0">
              <a:solidFill>
                <a:schemeClr val="bg2"/>
              </a:solidFill>
            </a:endParaRPr>
          </a:p>
        </p:txBody>
      </p:sp>
      <p:sp>
        <p:nvSpPr>
          <p:cNvPr id="23" name="Rectangle 22"/>
          <p:cNvSpPr/>
          <p:nvPr/>
        </p:nvSpPr>
        <p:spPr>
          <a:xfrm>
            <a:off x="4931573" y="1106749"/>
            <a:ext cx="622192" cy="541806"/>
          </a:xfrm>
          <a:prstGeom prst="rect">
            <a:avLst/>
          </a:prstGeom>
          <a:solidFill>
            <a:schemeClr val="accent1">
              <a:lumMod val="40000"/>
              <a:lumOff val="6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dirty="0" smtClean="0">
                <a:solidFill>
                  <a:schemeClr val="bg2"/>
                </a:solidFill>
              </a:rPr>
              <a:t>Cell</a:t>
            </a:r>
            <a:endParaRPr lang="en-US" sz="800" dirty="0">
              <a:solidFill>
                <a:schemeClr val="bg2"/>
              </a:solidFill>
            </a:endParaRPr>
          </a:p>
        </p:txBody>
      </p:sp>
      <p:sp>
        <p:nvSpPr>
          <p:cNvPr id="24" name="Rectangle 23"/>
          <p:cNvSpPr/>
          <p:nvPr/>
        </p:nvSpPr>
        <p:spPr>
          <a:xfrm>
            <a:off x="5784691" y="1105884"/>
            <a:ext cx="622192" cy="541806"/>
          </a:xfrm>
          <a:prstGeom prst="rect">
            <a:avLst/>
          </a:prstGeom>
          <a:solidFill>
            <a:schemeClr val="accent1">
              <a:lumMod val="40000"/>
              <a:lumOff val="6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dirty="0" smtClean="0">
                <a:solidFill>
                  <a:schemeClr val="bg2"/>
                </a:solidFill>
              </a:rPr>
              <a:t>Cell</a:t>
            </a:r>
            <a:endParaRPr lang="en-US" sz="800" dirty="0">
              <a:solidFill>
                <a:schemeClr val="bg2"/>
              </a:solidFill>
            </a:endParaRPr>
          </a:p>
        </p:txBody>
      </p:sp>
      <p:sp>
        <p:nvSpPr>
          <p:cNvPr id="25" name="Rectangle 24"/>
          <p:cNvSpPr/>
          <p:nvPr/>
        </p:nvSpPr>
        <p:spPr>
          <a:xfrm>
            <a:off x="6653288" y="1105884"/>
            <a:ext cx="622192" cy="541806"/>
          </a:xfrm>
          <a:prstGeom prst="rect">
            <a:avLst/>
          </a:prstGeom>
          <a:solidFill>
            <a:schemeClr val="accent1">
              <a:lumMod val="40000"/>
              <a:lumOff val="6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dirty="0" smtClean="0">
                <a:solidFill>
                  <a:schemeClr val="bg2"/>
                </a:solidFill>
              </a:rPr>
              <a:t>Cell</a:t>
            </a:r>
            <a:endParaRPr lang="en-US" sz="800" dirty="0">
              <a:solidFill>
                <a:schemeClr val="bg2"/>
              </a:solidFill>
            </a:endParaRPr>
          </a:p>
        </p:txBody>
      </p:sp>
      <p:sp>
        <p:nvSpPr>
          <p:cNvPr id="26" name="Rectangle 25"/>
          <p:cNvSpPr/>
          <p:nvPr/>
        </p:nvSpPr>
        <p:spPr>
          <a:xfrm>
            <a:off x="4930691" y="1755435"/>
            <a:ext cx="622192" cy="541806"/>
          </a:xfrm>
          <a:prstGeom prst="rect">
            <a:avLst/>
          </a:prstGeom>
          <a:solidFill>
            <a:schemeClr val="accent1">
              <a:lumMod val="40000"/>
              <a:lumOff val="6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dirty="0" smtClean="0">
                <a:solidFill>
                  <a:schemeClr val="bg2"/>
                </a:solidFill>
              </a:rPr>
              <a:t>Cell</a:t>
            </a:r>
            <a:endParaRPr lang="en-US" sz="800" dirty="0">
              <a:solidFill>
                <a:schemeClr val="bg2"/>
              </a:solidFill>
            </a:endParaRPr>
          </a:p>
        </p:txBody>
      </p:sp>
      <p:sp>
        <p:nvSpPr>
          <p:cNvPr id="27" name="Rectangle 26"/>
          <p:cNvSpPr/>
          <p:nvPr/>
        </p:nvSpPr>
        <p:spPr>
          <a:xfrm>
            <a:off x="5783809" y="1754570"/>
            <a:ext cx="622192" cy="541806"/>
          </a:xfrm>
          <a:prstGeom prst="rect">
            <a:avLst/>
          </a:prstGeom>
          <a:solidFill>
            <a:schemeClr val="accent1">
              <a:lumMod val="40000"/>
              <a:lumOff val="6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dirty="0" smtClean="0">
                <a:solidFill>
                  <a:schemeClr val="bg2"/>
                </a:solidFill>
              </a:rPr>
              <a:t>Cell</a:t>
            </a:r>
            <a:endParaRPr lang="en-US" sz="800" dirty="0">
              <a:solidFill>
                <a:schemeClr val="bg2"/>
              </a:solidFill>
            </a:endParaRPr>
          </a:p>
        </p:txBody>
      </p:sp>
      <p:sp>
        <p:nvSpPr>
          <p:cNvPr id="28" name="Rectangle 27"/>
          <p:cNvSpPr/>
          <p:nvPr/>
        </p:nvSpPr>
        <p:spPr>
          <a:xfrm>
            <a:off x="6652406" y="1754570"/>
            <a:ext cx="622192" cy="541806"/>
          </a:xfrm>
          <a:prstGeom prst="rect">
            <a:avLst/>
          </a:prstGeom>
          <a:solidFill>
            <a:schemeClr val="accent1">
              <a:lumMod val="40000"/>
              <a:lumOff val="6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dirty="0" smtClean="0">
                <a:solidFill>
                  <a:schemeClr val="bg2"/>
                </a:solidFill>
              </a:rPr>
              <a:t>Cell</a:t>
            </a:r>
            <a:endParaRPr lang="en-US" sz="800" dirty="0">
              <a:solidFill>
                <a:schemeClr val="bg2"/>
              </a:solidFill>
            </a:endParaRPr>
          </a:p>
        </p:txBody>
      </p:sp>
      <p:sp>
        <p:nvSpPr>
          <p:cNvPr id="29" name="Rectangle 28"/>
          <p:cNvSpPr/>
          <p:nvPr/>
        </p:nvSpPr>
        <p:spPr>
          <a:xfrm>
            <a:off x="3321110" y="1105884"/>
            <a:ext cx="917928" cy="541806"/>
          </a:xfrm>
          <a:prstGeom prst="rect">
            <a:avLst/>
          </a:prstGeom>
          <a:solidFill>
            <a:schemeClr val="accent1">
              <a:lumMod val="40000"/>
              <a:lumOff val="6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dirty="0" smtClean="0">
                <a:solidFill>
                  <a:schemeClr val="bg2"/>
                </a:solidFill>
              </a:rPr>
              <a:t>Apps</a:t>
            </a:r>
            <a:br>
              <a:rPr lang="en-US" sz="800" dirty="0" smtClean="0">
                <a:solidFill>
                  <a:schemeClr val="bg2"/>
                </a:solidFill>
              </a:rPr>
            </a:br>
            <a:r>
              <a:rPr lang="en-US" sz="800" dirty="0" smtClean="0">
                <a:solidFill>
                  <a:schemeClr val="bg2"/>
                </a:solidFill>
              </a:rPr>
              <a:t>Manager</a:t>
            </a:r>
            <a:endParaRPr lang="en-US" sz="800" dirty="0">
              <a:solidFill>
                <a:schemeClr val="bg2"/>
              </a:solidFill>
            </a:endParaRPr>
          </a:p>
        </p:txBody>
      </p:sp>
      <p:sp>
        <p:nvSpPr>
          <p:cNvPr id="30" name="Rectangle 29"/>
          <p:cNvSpPr/>
          <p:nvPr/>
        </p:nvSpPr>
        <p:spPr>
          <a:xfrm>
            <a:off x="3320228" y="1754571"/>
            <a:ext cx="917928" cy="541806"/>
          </a:xfrm>
          <a:prstGeom prst="rect">
            <a:avLst/>
          </a:prstGeom>
          <a:solidFill>
            <a:schemeClr val="accent1">
              <a:lumMod val="40000"/>
              <a:lumOff val="6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dirty="0" smtClean="0">
                <a:solidFill>
                  <a:schemeClr val="bg2"/>
                </a:solidFill>
              </a:rPr>
              <a:t>Ops</a:t>
            </a:r>
            <a:br>
              <a:rPr lang="en-US" sz="800" dirty="0" smtClean="0">
                <a:solidFill>
                  <a:schemeClr val="bg2"/>
                </a:solidFill>
              </a:rPr>
            </a:br>
            <a:r>
              <a:rPr lang="en-US" sz="800" dirty="0" smtClean="0">
                <a:solidFill>
                  <a:schemeClr val="bg2"/>
                </a:solidFill>
              </a:rPr>
              <a:t>Manager</a:t>
            </a:r>
            <a:endParaRPr lang="en-US" sz="800" dirty="0">
              <a:solidFill>
                <a:schemeClr val="bg2"/>
              </a:solidFill>
            </a:endParaRPr>
          </a:p>
        </p:txBody>
      </p:sp>
      <p:sp>
        <p:nvSpPr>
          <p:cNvPr id="33" name="Rectangle 32"/>
          <p:cNvSpPr/>
          <p:nvPr/>
        </p:nvSpPr>
        <p:spPr>
          <a:xfrm>
            <a:off x="3313811" y="3186775"/>
            <a:ext cx="926108" cy="541806"/>
          </a:xfrm>
          <a:prstGeom prst="rect">
            <a:avLst/>
          </a:prstGeom>
          <a:solidFill>
            <a:srgbClr val="A1CBF4"/>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dirty="0" smtClean="0">
                <a:solidFill>
                  <a:schemeClr val="bg2"/>
                </a:solidFill>
              </a:rPr>
              <a:t>BW Studio</a:t>
            </a:r>
            <a:br>
              <a:rPr lang="en-US" sz="800" dirty="0" smtClean="0">
                <a:solidFill>
                  <a:schemeClr val="bg2"/>
                </a:solidFill>
              </a:rPr>
            </a:br>
            <a:r>
              <a:rPr lang="en-US" sz="700" i="1" dirty="0" smtClean="0">
                <a:solidFill>
                  <a:schemeClr val="bg2"/>
                </a:solidFill>
              </a:rPr>
              <a:t>(design time)</a:t>
            </a:r>
            <a:endParaRPr lang="en-US" sz="700" i="1" dirty="0">
              <a:solidFill>
                <a:schemeClr val="bg2"/>
              </a:solidFill>
            </a:endParaRPr>
          </a:p>
        </p:txBody>
      </p:sp>
      <p:sp>
        <p:nvSpPr>
          <p:cNvPr id="34" name="Rectangle 33"/>
          <p:cNvSpPr/>
          <p:nvPr/>
        </p:nvSpPr>
        <p:spPr>
          <a:xfrm>
            <a:off x="3312930" y="3835462"/>
            <a:ext cx="926108" cy="541806"/>
          </a:xfrm>
          <a:prstGeom prst="rect">
            <a:avLst/>
          </a:prstGeom>
          <a:solidFill>
            <a:srgbClr val="A1CBF4"/>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dirty="0" smtClean="0">
                <a:solidFill>
                  <a:schemeClr val="bg2"/>
                </a:solidFill>
              </a:rPr>
              <a:t>BW Admin</a:t>
            </a:r>
            <a:br>
              <a:rPr lang="en-US" sz="800" dirty="0" smtClean="0">
                <a:solidFill>
                  <a:schemeClr val="bg2"/>
                </a:solidFill>
              </a:rPr>
            </a:br>
            <a:r>
              <a:rPr lang="en-US" sz="700" i="1" dirty="0" smtClean="0">
                <a:solidFill>
                  <a:schemeClr val="bg2"/>
                </a:solidFill>
              </a:rPr>
              <a:t>(run time)</a:t>
            </a:r>
            <a:endParaRPr lang="en-US" sz="700" i="1" dirty="0">
              <a:solidFill>
                <a:schemeClr val="bg2"/>
              </a:solidFill>
            </a:endParaRPr>
          </a:p>
        </p:txBody>
      </p:sp>
      <p:sp>
        <p:nvSpPr>
          <p:cNvPr id="35" name="Rectangle 34"/>
          <p:cNvSpPr/>
          <p:nvPr/>
        </p:nvSpPr>
        <p:spPr>
          <a:xfrm>
            <a:off x="1612228" y="1411549"/>
            <a:ext cx="917928" cy="541806"/>
          </a:xfrm>
          <a:prstGeom prst="rect">
            <a:avLst/>
          </a:prstGeom>
          <a:solidFill>
            <a:schemeClr val="accent3">
              <a:lumMod val="40000"/>
              <a:lumOff val="6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dirty="0" smtClean="0">
                <a:solidFill>
                  <a:schemeClr val="bg2"/>
                </a:solidFill>
              </a:rPr>
              <a:t>Cloud Native</a:t>
            </a:r>
            <a:br>
              <a:rPr lang="en-US" sz="800" dirty="0" smtClean="0">
                <a:solidFill>
                  <a:schemeClr val="bg2"/>
                </a:solidFill>
              </a:rPr>
            </a:br>
            <a:r>
              <a:rPr lang="en-US" sz="800" dirty="0" smtClean="0">
                <a:solidFill>
                  <a:schemeClr val="bg2"/>
                </a:solidFill>
              </a:rPr>
              <a:t>Application</a:t>
            </a:r>
            <a:br>
              <a:rPr lang="en-US" sz="800" dirty="0" smtClean="0">
                <a:solidFill>
                  <a:schemeClr val="bg2"/>
                </a:solidFill>
              </a:rPr>
            </a:br>
            <a:r>
              <a:rPr lang="en-US" sz="800" dirty="0" err="1" smtClean="0">
                <a:solidFill>
                  <a:schemeClr val="bg2"/>
                </a:solidFill>
              </a:rPr>
              <a:t>DevOps</a:t>
            </a:r>
            <a:endParaRPr lang="en-US" sz="800" dirty="0">
              <a:solidFill>
                <a:schemeClr val="bg2"/>
              </a:solidFill>
            </a:endParaRPr>
          </a:p>
        </p:txBody>
      </p:sp>
      <p:sp>
        <p:nvSpPr>
          <p:cNvPr id="36" name="Rectangle 35"/>
          <p:cNvSpPr/>
          <p:nvPr/>
        </p:nvSpPr>
        <p:spPr>
          <a:xfrm>
            <a:off x="1612229" y="3507037"/>
            <a:ext cx="926108" cy="541806"/>
          </a:xfrm>
          <a:prstGeom prst="rect">
            <a:avLst/>
          </a:prstGeom>
          <a:solidFill>
            <a:srgbClr val="A1CBF4"/>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dirty="0" smtClean="0">
                <a:solidFill>
                  <a:schemeClr val="bg2"/>
                </a:solidFill>
              </a:rPr>
              <a:t>TIBCO</a:t>
            </a:r>
            <a:br>
              <a:rPr lang="en-US" sz="800" dirty="0" smtClean="0">
                <a:solidFill>
                  <a:schemeClr val="bg2"/>
                </a:solidFill>
              </a:rPr>
            </a:br>
            <a:r>
              <a:rPr lang="en-US" sz="800" dirty="0" err="1" smtClean="0">
                <a:solidFill>
                  <a:schemeClr val="bg2"/>
                </a:solidFill>
              </a:rPr>
              <a:t>DevOps</a:t>
            </a:r>
            <a:endParaRPr lang="en-US" sz="700" i="1" dirty="0">
              <a:solidFill>
                <a:schemeClr val="bg2"/>
              </a:solidFill>
            </a:endParaRPr>
          </a:p>
        </p:txBody>
      </p:sp>
      <p:cxnSp>
        <p:nvCxnSpPr>
          <p:cNvPr id="38" name="Straight Arrow Connector 37"/>
          <p:cNvCxnSpPr>
            <a:stCxn id="29" idx="3"/>
          </p:cNvCxnSpPr>
          <p:nvPr/>
        </p:nvCxnSpPr>
        <p:spPr>
          <a:xfrm>
            <a:off x="4239038" y="1376787"/>
            <a:ext cx="461610" cy="2594"/>
          </a:xfrm>
          <a:prstGeom prst="straightConnector1">
            <a:avLst/>
          </a:prstGeom>
          <a:ln w="9525" cmpd="sng">
            <a:solidFill>
              <a:srgbClr val="7F7F7F"/>
            </a:solidFill>
            <a:tailEnd type="arrow" w="sm" len="sm"/>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a:stCxn id="30" idx="3"/>
          </p:cNvCxnSpPr>
          <p:nvPr/>
        </p:nvCxnSpPr>
        <p:spPr>
          <a:xfrm flipV="1">
            <a:off x="4238156" y="2021635"/>
            <a:ext cx="462492" cy="3839"/>
          </a:xfrm>
          <a:prstGeom prst="straightConnector1">
            <a:avLst/>
          </a:prstGeom>
          <a:ln w="9525" cmpd="sng">
            <a:solidFill>
              <a:srgbClr val="7F7F7F"/>
            </a:solidFill>
            <a:tailEnd type="arrow" w="sm" len="sm"/>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a:stCxn id="33" idx="3"/>
          </p:cNvCxnSpPr>
          <p:nvPr/>
        </p:nvCxnSpPr>
        <p:spPr>
          <a:xfrm>
            <a:off x="4239919" y="3457678"/>
            <a:ext cx="468028" cy="1729"/>
          </a:xfrm>
          <a:prstGeom prst="straightConnector1">
            <a:avLst/>
          </a:prstGeom>
          <a:ln w="9525" cmpd="sng">
            <a:solidFill>
              <a:srgbClr val="7F7F7F"/>
            </a:solidFill>
            <a:tailEnd type="arrow" w="sm" len="sm"/>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stCxn id="34" idx="3"/>
          </p:cNvCxnSpPr>
          <p:nvPr/>
        </p:nvCxnSpPr>
        <p:spPr>
          <a:xfrm>
            <a:off x="4239038" y="4106365"/>
            <a:ext cx="476208" cy="2594"/>
          </a:xfrm>
          <a:prstGeom prst="straightConnector1">
            <a:avLst/>
          </a:prstGeom>
          <a:ln w="9525" cmpd="sng">
            <a:solidFill>
              <a:srgbClr val="7F7F7F"/>
            </a:solidFill>
            <a:tailEnd type="arrow" w="sm" len="sm"/>
          </a:ln>
        </p:spPr>
        <p:style>
          <a:lnRef idx="1">
            <a:schemeClr val="accent1"/>
          </a:lnRef>
          <a:fillRef idx="0">
            <a:schemeClr val="accent1"/>
          </a:fillRef>
          <a:effectRef idx="0">
            <a:schemeClr val="accent1"/>
          </a:effectRef>
          <a:fontRef idx="minor">
            <a:schemeClr val="tx1"/>
          </a:fontRef>
        </p:style>
      </p:cxnSp>
      <p:cxnSp>
        <p:nvCxnSpPr>
          <p:cNvPr id="54" name="Elbow Connector 53"/>
          <p:cNvCxnSpPr>
            <a:stCxn id="36" idx="3"/>
            <a:endCxn id="33" idx="1"/>
          </p:cNvCxnSpPr>
          <p:nvPr/>
        </p:nvCxnSpPr>
        <p:spPr>
          <a:xfrm flipV="1">
            <a:off x="2538337" y="3457678"/>
            <a:ext cx="775474" cy="320262"/>
          </a:xfrm>
          <a:prstGeom prst="bentConnector3">
            <a:avLst/>
          </a:prstGeom>
          <a:ln w="9525" cmpd="sng">
            <a:solidFill>
              <a:srgbClr val="7F7F7F"/>
            </a:solidFill>
            <a:tailEnd type="arrow" w="sm" len="sm"/>
          </a:ln>
        </p:spPr>
        <p:style>
          <a:lnRef idx="1">
            <a:schemeClr val="accent1"/>
          </a:lnRef>
          <a:fillRef idx="0">
            <a:schemeClr val="accent1"/>
          </a:fillRef>
          <a:effectRef idx="0">
            <a:schemeClr val="accent1"/>
          </a:effectRef>
          <a:fontRef idx="minor">
            <a:schemeClr val="tx1"/>
          </a:fontRef>
        </p:style>
      </p:cxnSp>
      <p:cxnSp>
        <p:nvCxnSpPr>
          <p:cNvPr id="55" name="Elbow Connector 54"/>
          <p:cNvCxnSpPr>
            <a:stCxn id="36" idx="3"/>
            <a:endCxn id="34" idx="1"/>
          </p:cNvCxnSpPr>
          <p:nvPr/>
        </p:nvCxnSpPr>
        <p:spPr>
          <a:xfrm>
            <a:off x="2538337" y="3777940"/>
            <a:ext cx="774593" cy="328425"/>
          </a:xfrm>
          <a:prstGeom prst="bentConnector3">
            <a:avLst/>
          </a:prstGeom>
          <a:ln w="9525" cmpd="sng">
            <a:solidFill>
              <a:srgbClr val="7F7F7F"/>
            </a:solidFill>
            <a:tailEnd type="arrow" w="sm" len="sm"/>
          </a:ln>
        </p:spPr>
        <p:style>
          <a:lnRef idx="1">
            <a:schemeClr val="accent1"/>
          </a:lnRef>
          <a:fillRef idx="0">
            <a:schemeClr val="accent1"/>
          </a:fillRef>
          <a:effectRef idx="0">
            <a:schemeClr val="accent1"/>
          </a:effectRef>
          <a:fontRef idx="minor">
            <a:schemeClr val="tx1"/>
          </a:fontRef>
        </p:style>
      </p:cxnSp>
      <p:cxnSp>
        <p:nvCxnSpPr>
          <p:cNvPr id="58" name="Elbow Connector 57"/>
          <p:cNvCxnSpPr>
            <a:stCxn id="35" idx="3"/>
            <a:endCxn id="29" idx="1"/>
          </p:cNvCxnSpPr>
          <p:nvPr/>
        </p:nvCxnSpPr>
        <p:spPr>
          <a:xfrm flipV="1">
            <a:off x="2530156" y="1376787"/>
            <a:ext cx="790954" cy="305665"/>
          </a:xfrm>
          <a:prstGeom prst="bentConnector3">
            <a:avLst>
              <a:gd name="adj1" fmla="val 50000"/>
            </a:avLst>
          </a:prstGeom>
          <a:ln w="9525" cmpd="sng">
            <a:solidFill>
              <a:srgbClr val="7F7F7F"/>
            </a:solidFill>
            <a:tailEnd type="arrow" w="sm" len="sm"/>
          </a:ln>
        </p:spPr>
        <p:style>
          <a:lnRef idx="1">
            <a:schemeClr val="accent1"/>
          </a:lnRef>
          <a:fillRef idx="0">
            <a:schemeClr val="accent1"/>
          </a:fillRef>
          <a:effectRef idx="0">
            <a:schemeClr val="accent1"/>
          </a:effectRef>
          <a:fontRef idx="minor">
            <a:schemeClr val="tx1"/>
          </a:fontRef>
        </p:style>
      </p:cxnSp>
      <p:cxnSp>
        <p:nvCxnSpPr>
          <p:cNvPr id="61" name="Elbow Connector 60"/>
          <p:cNvCxnSpPr>
            <a:stCxn id="35" idx="3"/>
            <a:endCxn id="30" idx="1"/>
          </p:cNvCxnSpPr>
          <p:nvPr/>
        </p:nvCxnSpPr>
        <p:spPr>
          <a:xfrm>
            <a:off x="2530156" y="1682452"/>
            <a:ext cx="790072" cy="343022"/>
          </a:xfrm>
          <a:prstGeom prst="bentConnector3">
            <a:avLst>
              <a:gd name="adj1" fmla="val 50000"/>
            </a:avLst>
          </a:prstGeom>
          <a:ln w="9525" cmpd="sng">
            <a:solidFill>
              <a:srgbClr val="7F7F7F"/>
            </a:solidFill>
            <a:tailEnd type="arrow" w="sm" len="sm"/>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a:stCxn id="26" idx="2"/>
            <a:endCxn id="5" idx="0"/>
          </p:cNvCxnSpPr>
          <p:nvPr/>
        </p:nvCxnSpPr>
        <p:spPr>
          <a:xfrm>
            <a:off x="5241787" y="2297241"/>
            <a:ext cx="1764" cy="890399"/>
          </a:xfrm>
          <a:prstGeom prst="straightConnector1">
            <a:avLst/>
          </a:prstGeom>
          <a:ln w="9525" cmpd="sng">
            <a:solidFill>
              <a:srgbClr val="7F7F7F"/>
            </a:solidFill>
            <a:tailEnd type="arrow" w="sm" len="sm"/>
          </a:ln>
        </p:spPr>
        <p:style>
          <a:lnRef idx="1">
            <a:schemeClr val="accent1"/>
          </a:lnRef>
          <a:fillRef idx="0">
            <a:schemeClr val="accent1"/>
          </a:fillRef>
          <a:effectRef idx="0">
            <a:schemeClr val="accent1"/>
          </a:effectRef>
          <a:fontRef idx="minor">
            <a:schemeClr val="tx1"/>
          </a:fontRef>
        </p:style>
      </p:cxnSp>
      <p:sp>
        <p:nvSpPr>
          <p:cNvPr id="68" name="TextBox 67"/>
          <p:cNvSpPr txBox="1"/>
          <p:nvPr/>
        </p:nvSpPr>
        <p:spPr>
          <a:xfrm>
            <a:off x="5206977" y="2496025"/>
            <a:ext cx="1172473" cy="307777"/>
          </a:xfrm>
          <a:prstGeom prst="rect">
            <a:avLst/>
          </a:prstGeom>
          <a:noFill/>
        </p:spPr>
        <p:txBody>
          <a:bodyPr wrap="square" rtlCol="0">
            <a:spAutoFit/>
          </a:bodyPr>
          <a:lstStyle/>
          <a:p>
            <a:r>
              <a:rPr lang="en-US" sz="700" i="1" dirty="0" smtClean="0">
                <a:solidFill>
                  <a:schemeClr val="bg2"/>
                </a:solidFill>
              </a:rPr>
              <a:t>Consume APIs through user-provided services</a:t>
            </a:r>
          </a:p>
        </p:txBody>
      </p:sp>
      <p:sp>
        <p:nvSpPr>
          <p:cNvPr id="70" name="Title 69"/>
          <p:cNvSpPr>
            <a:spLocks noGrp="1"/>
          </p:cNvSpPr>
          <p:nvPr>
            <p:ph type="title"/>
          </p:nvPr>
        </p:nvSpPr>
        <p:spPr>
          <a:xfrm>
            <a:off x="366713" y="172173"/>
            <a:ext cx="8410575" cy="460375"/>
          </a:xfrm>
        </p:spPr>
        <p:txBody>
          <a:bodyPr/>
          <a:lstStyle/>
          <a:p>
            <a:pPr algn="ctr"/>
            <a:r>
              <a:rPr lang="en-US" sz="2800" dirty="0" smtClean="0">
                <a:solidFill>
                  <a:srgbClr val="FFFFFF"/>
                </a:solidFill>
                <a:latin typeface="Euphemia UCAS"/>
                <a:cs typeface="Euphemia UCAS"/>
              </a:rPr>
              <a:t>Prior Art – Separate Infrastructure</a:t>
            </a:r>
            <a:endParaRPr lang="en-US" sz="2800" dirty="0">
              <a:solidFill>
                <a:srgbClr val="FFFFFF"/>
              </a:solidFill>
              <a:latin typeface="Euphemia UCAS"/>
              <a:cs typeface="Euphemia UCAS"/>
            </a:endParaRPr>
          </a:p>
        </p:txBody>
      </p:sp>
    </p:spTree>
    <p:extLst>
      <p:ext uri="{BB962C8B-B14F-4D97-AF65-F5344CB8AC3E}">
        <p14:creationId xmlns:p14="http://schemas.microsoft.com/office/powerpoint/2010/main" val="2708000115"/>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theme/theme1.xml><?xml version="1.0" encoding="utf-8"?>
<a:theme xmlns:a="http://schemas.openxmlformats.org/drawingml/2006/main" name="Pivotal_interim_040113_template_">
  <a:themeElements>
    <a:clrScheme name="custom 19">
      <a:dk1>
        <a:srgbClr val="4D4D4D"/>
      </a:dk1>
      <a:lt1>
        <a:srgbClr val="FFFFFF"/>
      </a:lt1>
      <a:dk2>
        <a:srgbClr val="008881"/>
      </a:dk2>
      <a:lt2>
        <a:srgbClr val="000000"/>
      </a:lt2>
      <a:accent1>
        <a:srgbClr val="33928A"/>
      </a:accent1>
      <a:accent2>
        <a:srgbClr val="3EA7BC"/>
      </a:accent2>
      <a:accent3>
        <a:srgbClr val="F27C3A"/>
      </a:accent3>
      <a:accent4>
        <a:srgbClr val="AEBF2F"/>
      </a:accent4>
      <a:accent5>
        <a:srgbClr val="007CA2"/>
      </a:accent5>
      <a:accent6>
        <a:srgbClr val="705D8B"/>
      </a:accent6>
      <a:hlink>
        <a:srgbClr val="3EA7BC"/>
      </a:hlink>
      <a:folHlink>
        <a:srgbClr val="4D4D4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79818</TotalTime>
  <Words>1623</Words>
  <Application>Microsoft Macintosh PowerPoint</Application>
  <PresentationFormat>On-screen Show (16:9)</PresentationFormat>
  <Paragraphs>342</Paragraphs>
  <Slides>26</Slides>
  <Notes>17</Notes>
  <HiddenSlides>1</HiddenSlides>
  <MMClips>0</MMClips>
  <ScaleCrop>false</ScaleCrop>
  <HeadingPairs>
    <vt:vector size="4" baseType="variant">
      <vt:variant>
        <vt:lpstr>Theme</vt:lpstr>
      </vt:variant>
      <vt:variant>
        <vt:i4>1</vt:i4>
      </vt:variant>
      <vt:variant>
        <vt:lpstr>Slide Titles</vt:lpstr>
      </vt:variant>
      <vt:variant>
        <vt:i4>26</vt:i4>
      </vt:variant>
    </vt:vector>
  </HeadingPairs>
  <TitlesOfParts>
    <vt:vector size="27" baseType="lpstr">
      <vt:lpstr>Pivotal_interim_040113_template_</vt:lpstr>
      <vt:lpstr>PowerPoint Presentation</vt:lpstr>
      <vt:lpstr>What is a Service</vt:lpstr>
      <vt:lpstr>Two Types of Services</vt:lpstr>
      <vt:lpstr>PCF – Functional Architecture</vt:lpstr>
      <vt:lpstr>Pivotal Cloud Foundry Services</vt:lpstr>
      <vt:lpstr>PowerPoint Presentation</vt:lpstr>
      <vt:lpstr>PowerPoint Presentation</vt:lpstr>
      <vt:lpstr>PowerPoint Presentation</vt:lpstr>
      <vt:lpstr>Prior Art – Separate Infrastructure</vt:lpstr>
      <vt:lpstr>Current Art – Converged Infrastructure</vt:lpstr>
      <vt:lpstr>Recommended Application Structure</vt:lpstr>
      <vt:lpstr>Recommended Application Structure</vt:lpstr>
      <vt:lpstr>Recommended Application Structure</vt:lpstr>
      <vt:lpstr>Service Broker</vt:lpstr>
      <vt:lpstr>Creating and Binding a Service</vt:lpstr>
      <vt:lpstr>Pivotal Cloud Foundry Services</vt:lpstr>
      <vt:lpstr>PCF Marketplace</vt:lpstr>
      <vt:lpstr>BDS Vision: Make all data products cloud-ready.</vt:lpstr>
      <vt:lpstr>MySQL for Pivotal Cloud Foundry</vt:lpstr>
      <vt:lpstr>Redis for Pivotal Cloud Foundry </vt:lpstr>
      <vt:lpstr>RabbitMQ for Pivotal Cloud Foundry</vt:lpstr>
      <vt:lpstr>Session State Caching (SSC) by GemFire</vt:lpstr>
      <vt:lpstr>Diversity of clients, more load</vt:lpstr>
      <vt:lpstr>Push Notifications</vt:lpstr>
      <vt:lpstr>App Distribution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Spring XD</dc:title>
  <cp:lastModifiedBy>Ben Bertka</cp:lastModifiedBy>
  <cp:revision>396</cp:revision>
  <dcterms:modified xsi:type="dcterms:W3CDTF">2016-02-15T22:32:01Z</dcterms:modified>
</cp:coreProperties>
</file>